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8" r:id="rId42"/>
    <p:sldId id="297"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N" initials="Y" lastIdx="1" clrIdx="0">
    <p:extLst>
      <p:ext uri="{19B8F6BF-5375-455C-9EA6-DF929625EA0E}">
        <p15:presenceInfo xmlns:p15="http://schemas.microsoft.com/office/powerpoint/2012/main" userId="Y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8AB534-DC8F-4990-A119-542AA23D9ABF}" type="datetimeFigureOut">
              <a:rPr lang="fr-FR" smtClean="0"/>
              <a:t>25/12/2020</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F38A52-C508-4792-81D0-E630C92C46D6}" type="slidenum">
              <a:rPr lang="fr-FR" smtClean="0"/>
              <a:t>‹N°›</a:t>
            </a:fld>
            <a:endParaRPr lang="fr-FR" dirty="0"/>
          </a:p>
        </p:txBody>
      </p:sp>
    </p:spTree>
    <p:extLst>
      <p:ext uri="{BB962C8B-B14F-4D97-AF65-F5344CB8AC3E}">
        <p14:creationId xmlns:p14="http://schemas.microsoft.com/office/powerpoint/2010/main" val="161499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12/25/2020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12/25/2020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blog.digimind.com/fr/agences/facebook-chiffres-essentiels"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blog.digimind.com/fr/agences/snapchat-chiffres-essentiels-france-monde" TargetMode="External"/><Relationship Id="rId4" Type="http://schemas.openxmlformats.org/officeDocument/2006/relationships/hyperlink" Target="https://blog.digimind.com/fr/agences/instagram-chiffres-incontournables-2020-france-et-monde"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journalducm.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blog.digimind.com/fr/tendances/linkedin-chiffres-incontournables-france-et-monde" TargetMode="External"/><Relationship Id="rId2" Type="http://schemas.openxmlformats.org/officeDocument/2006/relationships/hyperlink" Target="https://blog.digimind.com/fr/tendances/twitter-chiffres-essentiels-france-monde-2020"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blog.digimind.com/fr/agences/tiktok-chiffres-et-statistiques-france-monde-2020"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5CF853-40B1-4A86-AD97-7D0C5EA0D96A}"/>
              </a:ext>
            </a:extLst>
          </p:cNvPr>
          <p:cNvSpPr>
            <a:spLocks noGrp="1"/>
          </p:cNvSpPr>
          <p:nvPr>
            <p:ph type="ctrTitle"/>
          </p:nvPr>
        </p:nvSpPr>
        <p:spPr>
          <a:xfrm>
            <a:off x="2589213" y="2136687"/>
            <a:ext cx="6841866" cy="1210415"/>
          </a:xfrm>
        </p:spPr>
        <p:txBody>
          <a:bodyPr>
            <a:normAutofit fontScale="90000"/>
          </a:bodyPr>
          <a:lstStyle/>
          <a:p>
            <a:r>
              <a:rPr lang="fr-FR" sz="2800" dirty="0"/>
              <a:t>L’IMPORTANCE des RESEAUX SOCIAUX</a:t>
            </a:r>
            <a:br>
              <a:rPr lang="fr-FR" sz="2800" dirty="0"/>
            </a:br>
            <a:r>
              <a:rPr lang="fr-FR" sz="2800" dirty="0"/>
              <a:t>pour les CLUBS et ASSOCIATIONS SPORTIVES</a:t>
            </a:r>
            <a:br>
              <a:rPr lang="fr-FR" sz="2800" dirty="0"/>
            </a:br>
            <a:endParaRPr lang="fr-FR" sz="2800" dirty="0"/>
          </a:p>
        </p:txBody>
      </p:sp>
      <p:sp>
        <p:nvSpPr>
          <p:cNvPr id="3" name="Sous-titre 2">
            <a:extLst>
              <a:ext uri="{FF2B5EF4-FFF2-40B4-BE49-F238E27FC236}">
                <a16:creationId xmlns:a16="http://schemas.microsoft.com/office/drawing/2014/main" id="{24F4E1AC-5F63-42A3-9D7D-E20277E943CC}"/>
              </a:ext>
            </a:extLst>
          </p:cNvPr>
          <p:cNvSpPr>
            <a:spLocks noGrp="1"/>
          </p:cNvSpPr>
          <p:nvPr>
            <p:ph type="subTitle" idx="1"/>
          </p:nvPr>
        </p:nvSpPr>
        <p:spPr/>
        <p:txBody>
          <a:bodyPr/>
          <a:lstStyle/>
          <a:p>
            <a:r>
              <a:rPr lang="fr-FR" dirty="0"/>
              <a:t>YANNIK FRICKERT</a:t>
            </a:r>
          </a:p>
        </p:txBody>
      </p:sp>
      <p:pic>
        <p:nvPicPr>
          <p:cNvPr id="5" name="Image 4">
            <a:extLst>
              <a:ext uri="{FF2B5EF4-FFF2-40B4-BE49-F238E27FC236}">
                <a16:creationId xmlns:a16="http://schemas.microsoft.com/office/drawing/2014/main" id="{10F69A8D-369B-442D-AD4B-D61765117B83}"/>
              </a:ext>
            </a:extLst>
          </p:cNvPr>
          <p:cNvPicPr>
            <a:picLocks noChangeAspect="1"/>
          </p:cNvPicPr>
          <p:nvPr/>
        </p:nvPicPr>
        <p:blipFill>
          <a:blip r:embed="rId2"/>
          <a:stretch>
            <a:fillRect/>
          </a:stretch>
        </p:blipFill>
        <p:spPr>
          <a:xfrm>
            <a:off x="8846287" y="4721313"/>
            <a:ext cx="2588295" cy="1216196"/>
          </a:xfrm>
          <a:prstGeom prst="rect">
            <a:avLst/>
          </a:prstGeom>
        </p:spPr>
      </p:pic>
      <p:sp>
        <p:nvSpPr>
          <p:cNvPr id="6" name="ZoneTexte 5">
            <a:extLst>
              <a:ext uri="{FF2B5EF4-FFF2-40B4-BE49-F238E27FC236}">
                <a16:creationId xmlns:a16="http://schemas.microsoft.com/office/drawing/2014/main" id="{C7D92C13-42C1-437D-B64A-F4BE695ED393}"/>
              </a:ext>
            </a:extLst>
          </p:cNvPr>
          <p:cNvSpPr txBox="1"/>
          <p:nvPr/>
        </p:nvSpPr>
        <p:spPr>
          <a:xfrm>
            <a:off x="2589213" y="3742108"/>
            <a:ext cx="3194899" cy="369332"/>
          </a:xfrm>
          <a:prstGeom prst="rect">
            <a:avLst/>
          </a:prstGeom>
          <a:noFill/>
        </p:spPr>
        <p:txBody>
          <a:bodyPr wrap="square" rtlCol="0">
            <a:spAutoFit/>
          </a:bodyPr>
          <a:lstStyle/>
          <a:p>
            <a:r>
              <a:rPr lang="fr-FR" dirty="0"/>
              <a:t>PARTIE 1: Parlons Chiffres</a:t>
            </a:r>
          </a:p>
        </p:txBody>
      </p:sp>
    </p:spTree>
    <p:extLst>
      <p:ext uri="{BB962C8B-B14F-4D97-AF65-F5344CB8AC3E}">
        <p14:creationId xmlns:p14="http://schemas.microsoft.com/office/powerpoint/2010/main" val="2966947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C9CE8B-FB6D-4C0F-BE68-5871729B6473}"/>
              </a:ext>
            </a:extLst>
          </p:cNvPr>
          <p:cNvSpPr>
            <a:spLocks noGrp="1"/>
          </p:cNvSpPr>
          <p:nvPr>
            <p:ph type="title"/>
          </p:nvPr>
        </p:nvSpPr>
        <p:spPr>
          <a:xfrm>
            <a:off x="4440029" y="224060"/>
            <a:ext cx="5213765" cy="404590"/>
          </a:xfrm>
        </p:spPr>
        <p:txBody>
          <a:bodyPr>
            <a:normAutofit fontScale="90000"/>
          </a:bodyPr>
          <a:lstStyle/>
          <a:p>
            <a:r>
              <a:rPr lang="fr-FR" sz="2000" b="1" i="0" dirty="0">
                <a:solidFill>
                  <a:srgbClr val="1E2F46"/>
                </a:solidFill>
                <a:effectLst/>
              </a:rPr>
              <a:t>Les appareils utilisés par les socionautes.</a:t>
            </a:r>
            <a:br>
              <a:rPr lang="fr-FR" b="1" i="0" dirty="0">
                <a:solidFill>
                  <a:srgbClr val="1E2F46"/>
                </a:solidFill>
                <a:effectLst/>
                <a:latin typeface="montserrat"/>
              </a:rPr>
            </a:br>
            <a:endParaRPr lang="fr-FR" dirty="0"/>
          </a:p>
        </p:txBody>
      </p:sp>
      <p:pic>
        <p:nvPicPr>
          <p:cNvPr id="6" name="Espace réservé du contenu 5">
            <a:extLst>
              <a:ext uri="{FF2B5EF4-FFF2-40B4-BE49-F238E27FC236}">
                <a16:creationId xmlns:a16="http://schemas.microsoft.com/office/drawing/2014/main" id="{963FA247-FB18-4FE4-9904-1011B86C25D2}"/>
              </a:ext>
            </a:extLst>
          </p:cNvPr>
          <p:cNvPicPr>
            <a:picLocks noGrp="1" noChangeAspect="1"/>
          </p:cNvPicPr>
          <p:nvPr>
            <p:ph idx="1"/>
          </p:nvPr>
        </p:nvPicPr>
        <p:blipFill>
          <a:blip r:embed="rId2"/>
          <a:stretch>
            <a:fillRect/>
          </a:stretch>
        </p:blipFill>
        <p:spPr>
          <a:xfrm>
            <a:off x="2589212" y="1975643"/>
            <a:ext cx="8915400" cy="4658297"/>
          </a:xfrm>
        </p:spPr>
      </p:pic>
      <p:sp>
        <p:nvSpPr>
          <p:cNvPr id="4" name="ZoneTexte 3">
            <a:extLst>
              <a:ext uri="{FF2B5EF4-FFF2-40B4-BE49-F238E27FC236}">
                <a16:creationId xmlns:a16="http://schemas.microsoft.com/office/drawing/2014/main" id="{3412CCB9-27CC-4945-BE62-D86EE5434170}"/>
              </a:ext>
            </a:extLst>
          </p:cNvPr>
          <p:cNvSpPr txBox="1"/>
          <p:nvPr/>
        </p:nvSpPr>
        <p:spPr>
          <a:xfrm>
            <a:off x="2589212" y="628650"/>
            <a:ext cx="8915400" cy="1317092"/>
          </a:xfrm>
          <a:prstGeom prst="rect">
            <a:avLst/>
          </a:prstGeom>
          <a:noFill/>
        </p:spPr>
        <p:txBody>
          <a:bodyPr wrap="square" rtlCol="0">
            <a:spAutoFit/>
          </a:bodyPr>
          <a:lstStyle/>
          <a:p>
            <a:pPr>
              <a:lnSpc>
                <a:spcPct val="200000"/>
              </a:lnSpc>
            </a:pPr>
            <a:r>
              <a:rPr lang="fr-FR" sz="1400" dirty="0">
                <a:solidFill>
                  <a:schemeClr val="accent2">
                    <a:lumMod val="75000"/>
                  </a:schemeClr>
                </a:solidFill>
                <a:effectLst/>
                <a:ea typeface="Times New Roman" panose="02020603050405020304" pitchFamily="18" charset="0"/>
                <a:cs typeface="Times New Roman" panose="02020603050405020304" pitchFamily="18" charset="0"/>
              </a:rPr>
              <a:t>Pour naviguer sur les réseaux sociaux, c’est </a:t>
            </a:r>
            <a:r>
              <a:rPr lang="fr-FR" sz="1400" b="1" dirty="0">
                <a:effectLst/>
                <a:ea typeface="Times New Roman" panose="02020603050405020304" pitchFamily="18" charset="0"/>
                <a:cs typeface="Times New Roman" panose="02020603050405020304" pitchFamily="18" charset="0"/>
              </a:rPr>
              <a:t>le smartphone qui est privilégié </a:t>
            </a:r>
            <a:r>
              <a:rPr lang="fr-FR" sz="1400" dirty="0">
                <a:solidFill>
                  <a:schemeClr val="accent2">
                    <a:lumMod val="75000"/>
                  </a:schemeClr>
                </a:solidFill>
                <a:effectLst/>
                <a:ea typeface="Times New Roman" panose="02020603050405020304" pitchFamily="18" charset="0"/>
                <a:cs typeface="Times New Roman" panose="02020603050405020304" pitchFamily="18" charset="0"/>
              </a:rPr>
              <a:t>dans le monde devant l’ordinateur et la tablette. A noter que </a:t>
            </a:r>
            <a:r>
              <a:rPr lang="fr-FR" sz="1400" b="1" dirty="0">
                <a:effectLst/>
                <a:ea typeface="Times New Roman" panose="02020603050405020304" pitchFamily="18" charset="0"/>
                <a:cs typeface="Times New Roman" panose="02020603050405020304" pitchFamily="18" charset="0"/>
              </a:rPr>
              <a:t>la</a:t>
            </a:r>
            <a:r>
              <a:rPr lang="fr-FR" sz="1400" dirty="0">
                <a:solidFill>
                  <a:schemeClr val="accent2">
                    <a:lumMod val="75000"/>
                  </a:schemeClr>
                </a:solidFill>
                <a:effectLst/>
                <a:ea typeface="Times New Roman" panose="02020603050405020304" pitchFamily="18" charset="0"/>
                <a:cs typeface="Times New Roman" panose="02020603050405020304" pitchFamily="18" charset="0"/>
              </a:rPr>
              <a:t> </a:t>
            </a:r>
            <a:r>
              <a:rPr lang="fr-FR" sz="1400" b="1" dirty="0">
                <a:effectLst/>
                <a:ea typeface="Times New Roman" panose="02020603050405020304" pitchFamily="18" charset="0"/>
                <a:cs typeface="Times New Roman" panose="02020603050405020304" pitchFamily="18" charset="0"/>
              </a:rPr>
              <a:t>TV connecté se place désormais en 4ème </a:t>
            </a:r>
            <a:r>
              <a:rPr lang="fr-FR" sz="1400" dirty="0">
                <a:solidFill>
                  <a:schemeClr val="accent2">
                    <a:lumMod val="75000"/>
                  </a:schemeClr>
                </a:solidFill>
                <a:effectLst/>
                <a:ea typeface="Times New Roman" panose="02020603050405020304" pitchFamily="18" charset="0"/>
                <a:cs typeface="Times New Roman" panose="02020603050405020304" pitchFamily="18" charset="0"/>
              </a:rPr>
              <a:t>place comme support matériel de surf (Kantar). </a:t>
            </a:r>
            <a:endParaRPr lang="fr-FR" sz="1400" dirty="0">
              <a:solidFill>
                <a:schemeClr val="accent2">
                  <a:lumMod val="75000"/>
                </a:schemeClr>
              </a:solidFill>
              <a:effectLst/>
              <a:ea typeface="Times New Roman" panose="02020603050405020304" pitchFamily="18" charset="0"/>
            </a:endParaRPr>
          </a:p>
        </p:txBody>
      </p:sp>
      <p:pic>
        <p:nvPicPr>
          <p:cNvPr id="7" name="Image 6">
            <a:extLst>
              <a:ext uri="{FF2B5EF4-FFF2-40B4-BE49-F238E27FC236}">
                <a16:creationId xmlns:a16="http://schemas.microsoft.com/office/drawing/2014/main" id="{8720843D-E186-43DA-911E-A668FCF4E105}"/>
              </a:ext>
            </a:extLst>
          </p:cNvPr>
          <p:cNvPicPr>
            <a:picLocks noChangeAspect="1"/>
          </p:cNvPicPr>
          <p:nvPr/>
        </p:nvPicPr>
        <p:blipFill>
          <a:blip r:embed="rId3"/>
          <a:stretch>
            <a:fillRect/>
          </a:stretch>
        </p:blipFill>
        <p:spPr>
          <a:xfrm>
            <a:off x="161552" y="16233"/>
            <a:ext cx="1362796" cy="640354"/>
          </a:xfrm>
          <a:prstGeom prst="rect">
            <a:avLst/>
          </a:prstGeom>
        </p:spPr>
      </p:pic>
    </p:spTree>
    <p:extLst>
      <p:ext uri="{BB962C8B-B14F-4D97-AF65-F5344CB8AC3E}">
        <p14:creationId xmlns:p14="http://schemas.microsoft.com/office/powerpoint/2010/main" val="39028852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402303-CA6A-4C14-84FF-2B4FC5B5B8CC}"/>
              </a:ext>
            </a:extLst>
          </p:cNvPr>
          <p:cNvSpPr>
            <a:spLocks noGrp="1"/>
          </p:cNvSpPr>
          <p:nvPr>
            <p:ph type="title"/>
          </p:nvPr>
        </p:nvSpPr>
        <p:spPr>
          <a:xfrm>
            <a:off x="5169327" y="375638"/>
            <a:ext cx="1853345" cy="322668"/>
          </a:xfrm>
        </p:spPr>
        <p:txBody>
          <a:bodyPr>
            <a:noAutofit/>
          </a:bodyPr>
          <a:lstStyle/>
          <a:p>
            <a:r>
              <a:rPr lang="fr-FR" sz="1800" b="1" dirty="0">
                <a:solidFill>
                  <a:schemeClr val="tx1"/>
                </a:solidFill>
              </a:rPr>
              <a:t>Le public actif.</a:t>
            </a:r>
          </a:p>
        </p:txBody>
      </p:sp>
      <p:pic>
        <p:nvPicPr>
          <p:cNvPr id="6" name="Espace réservé du contenu 5">
            <a:extLst>
              <a:ext uri="{FF2B5EF4-FFF2-40B4-BE49-F238E27FC236}">
                <a16:creationId xmlns:a16="http://schemas.microsoft.com/office/drawing/2014/main" id="{2325662A-D4C1-4B96-A574-F247E679DE70}"/>
              </a:ext>
            </a:extLst>
          </p:cNvPr>
          <p:cNvPicPr>
            <a:picLocks noGrp="1" noChangeAspect="1"/>
          </p:cNvPicPr>
          <p:nvPr>
            <p:ph idx="1"/>
          </p:nvPr>
        </p:nvPicPr>
        <p:blipFill>
          <a:blip r:embed="rId2"/>
          <a:stretch>
            <a:fillRect/>
          </a:stretch>
        </p:blipFill>
        <p:spPr>
          <a:xfrm>
            <a:off x="1640300" y="2272479"/>
            <a:ext cx="10252931" cy="4209883"/>
          </a:xfrm>
        </p:spPr>
      </p:pic>
      <p:sp>
        <p:nvSpPr>
          <p:cNvPr id="4" name="ZoneTexte 3">
            <a:extLst>
              <a:ext uri="{FF2B5EF4-FFF2-40B4-BE49-F238E27FC236}">
                <a16:creationId xmlns:a16="http://schemas.microsoft.com/office/drawing/2014/main" id="{AB8EAD7A-959C-44C6-9E42-3FE454A477D5}"/>
              </a:ext>
            </a:extLst>
          </p:cNvPr>
          <p:cNvSpPr txBox="1"/>
          <p:nvPr/>
        </p:nvSpPr>
        <p:spPr>
          <a:xfrm>
            <a:off x="2310921" y="954726"/>
            <a:ext cx="8911687" cy="1323439"/>
          </a:xfrm>
          <a:prstGeom prst="rect">
            <a:avLst/>
          </a:prstGeom>
          <a:noFill/>
        </p:spPr>
        <p:txBody>
          <a:bodyPr wrap="square" rtlCol="0">
            <a:spAutoFit/>
          </a:bodyPr>
          <a:lstStyle/>
          <a:p>
            <a:pPr algn="just"/>
            <a:r>
              <a:rPr lang="fr-FR" sz="1600" dirty="0">
                <a:solidFill>
                  <a:schemeClr val="accent2">
                    <a:lumMod val="75000"/>
                  </a:schemeClr>
                </a:solidFill>
              </a:rPr>
              <a:t>Un utilisateur actif est un internaute qui s’est connecté au moins une fois sur une période déterminée.</a:t>
            </a:r>
          </a:p>
          <a:p>
            <a:pPr algn="just"/>
            <a:r>
              <a:rPr lang="fr-FR" sz="1600" dirty="0">
                <a:solidFill>
                  <a:schemeClr val="accent2">
                    <a:lumMod val="75000"/>
                  </a:schemeClr>
                </a:solidFill>
              </a:rPr>
              <a:t>La précision est importante car le terme utilisateur désigne lui un internaute  qui a un moment T a crée un compte sur un réseau social, ce qui ne veut pas pour autant qu’il l’utilise.</a:t>
            </a:r>
          </a:p>
        </p:txBody>
      </p:sp>
      <p:sp>
        <p:nvSpPr>
          <p:cNvPr id="7" name="Titre 1">
            <a:extLst>
              <a:ext uri="{FF2B5EF4-FFF2-40B4-BE49-F238E27FC236}">
                <a16:creationId xmlns:a16="http://schemas.microsoft.com/office/drawing/2014/main" id="{3EE4C23B-36B9-4042-BB3D-7B974ED24189}"/>
              </a:ext>
            </a:extLst>
          </p:cNvPr>
          <p:cNvSpPr txBox="1">
            <a:spLocks/>
          </p:cNvSpPr>
          <p:nvPr/>
        </p:nvSpPr>
        <p:spPr>
          <a:xfrm>
            <a:off x="4600152" y="2111145"/>
            <a:ext cx="2991693" cy="32266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1800" b="1" dirty="0">
                <a:solidFill>
                  <a:schemeClr val="tx1"/>
                </a:solidFill>
              </a:rPr>
              <a:t>Utilisateurs actifs en 2020.</a:t>
            </a:r>
          </a:p>
        </p:txBody>
      </p:sp>
      <p:pic>
        <p:nvPicPr>
          <p:cNvPr id="8" name="Image 7">
            <a:extLst>
              <a:ext uri="{FF2B5EF4-FFF2-40B4-BE49-F238E27FC236}">
                <a16:creationId xmlns:a16="http://schemas.microsoft.com/office/drawing/2014/main" id="{29DFE9E3-4981-4C9D-BE9D-125FE7B48A4D}"/>
              </a:ext>
            </a:extLst>
          </p:cNvPr>
          <p:cNvPicPr>
            <a:picLocks noChangeAspect="1"/>
          </p:cNvPicPr>
          <p:nvPr/>
        </p:nvPicPr>
        <p:blipFill>
          <a:blip r:embed="rId3"/>
          <a:stretch>
            <a:fillRect/>
          </a:stretch>
        </p:blipFill>
        <p:spPr>
          <a:xfrm>
            <a:off x="161552" y="16233"/>
            <a:ext cx="1362796" cy="640354"/>
          </a:xfrm>
          <a:prstGeom prst="rect">
            <a:avLst/>
          </a:prstGeom>
        </p:spPr>
      </p:pic>
    </p:spTree>
    <p:extLst>
      <p:ext uri="{BB962C8B-B14F-4D97-AF65-F5344CB8AC3E}">
        <p14:creationId xmlns:p14="http://schemas.microsoft.com/office/powerpoint/2010/main" val="24953648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2E529FCD-B8E8-42FE-8940-57250932DCB2}"/>
              </a:ext>
            </a:extLst>
          </p:cNvPr>
          <p:cNvSpPr txBox="1">
            <a:spLocks/>
          </p:cNvSpPr>
          <p:nvPr/>
        </p:nvSpPr>
        <p:spPr>
          <a:xfrm>
            <a:off x="2589213" y="2136687"/>
            <a:ext cx="6841866" cy="1210415"/>
          </a:xfrm>
          <a:prstGeom prst="rect">
            <a:avLst/>
          </a:prstGeom>
        </p:spPr>
        <p:txBody>
          <a:bodyPr vert="horz" lIns="91440" tIns="45720" rIns="91440" bIns="45720" rtlCol="0" anchor="b">
            <a:normAutofit fontScale="90000" lnSpcReduction="10000"/>
          </a:bodyPr>
          <a:lstStyle>
            <a:lvl1pPr algn="l" defTabSz="457200" rtl="0" eaLnBrk="1" latinLnBrk="0" hangingPunct="1">
              <a:spcBef>
                <a:spcPct val="0"/>
              </a:spcBef>
              <a:buNone/>
              <a:defRPr sz="54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800" dirty="0"/>
              <a:t>L’IMPORTANCE des RESEAUX SOCIAUX</a:t>
            </a:r>
            <a:br>
              <a:rPr lang="fr-FR" sz="2800" dirty="0"/>
            </a:br>
            <a:r>
              <a:rPr lang="fr-FR" sz="2800" dirty="0"/>
              <a:t>pour les CLUBS et ASSOCIATIONS SPORTIVES</a:t>
            </a:r>
            <a:br>
              <a:rPr lang="fr-FR" sz="2800" dirty="0"/>
            </a:br>
            <a:endParaRPr lang="fr-FR" sz="2800" dirty="0"/>
          </a:p>
        </p:txBody>
      </p:sp>
      <p:sp>
        <p:nvSpPr>
          <p:cNvPr id="5" name="ZoneTexte 4">
            <a:extLst>
              <a:ext uri="{FF2B5EF4-FFF2-40B4-BE49-F238E27FC236}">
                <a16:creationId xmlns:a16="http://schemas.microsoft.com/office/drawing/2014/main" id="{6890F161-2007-40FB-95D9-F7CDAD473C26}"/>
              </a:ext>
            </a:extLst>
          </p:cNvPr>
          <p:cNvSpPr txBox="1"/>
          <p:nvPr/>
        </p:nvSpPr>
        <p:spPr>
          <a:xfrm>
            <a:off x="2589213" y="3742108"/>
            <a:ext cx="6406197" cy="369332"/>
          </a:xfrm>
          <a:prstGeom prst="rect">
            <a:avLst/>
          </a:prstGeom>
          <a:noFill/>
        </p:spPr>
        <p:txBody>
          <a:bodyPr wrap="square" rtlCol="0">
            <a:spAutoFit/>
          </a:bodyPr>
          <a:lstStyle/>
          <a:p>
            <a:r>
              <a:rPr lang="fr-FR" dirty="0"/>
              <a:t>PARTIE 2: Pourquoi être présent sur les réseaux sociaux ?</a:t>
            </a:r>
          </a:p>
        </p:txBody>
      </p:sp>
      <p:sp>
        <p:nvSpPr>
          <p:cNvPr id="6" name="Sous-titre 2">
            <a:extLst>
              <a:ext uri="{FF2B5EF4-FFF2-40B4-BE49-F238E27FC236}">
                <a16:creationId xmlns:a16="http://schemas.microsoft.com/office/drawing/2014/main" id="{A226B35B-5A3C-49BC-B00A-BA13B5F395C3}"/>
              </a:ext>
            </a:extLst>
          </p:cNvPr>
          <p:cNvSpPr>
            <a:spLocks noGrp="1"/>
          </p:cNvSpPr>
          <p:nvPr>
            <p:ph type="subTitle" idx="1"/>
          </p:nvPr>
        </p:nvSpPr>
        <p:spPr>
          <a:xfrm>
            <a:off x="2589213" y="4777379"/>
            <a:ext cx="8915399" cy="1126283"/>
          </a:xfrm>
        </p:spPr>
        <p:txBody>
          <a:bodyPr/>
          <a:lstStyle/>
          <a:p>
            <a:r>
              <a:rPr lang="fr-FR" dirty="0"/>
              <a:t>YANNIK FRICKERT</a:t>
            </a:r>
          </a:p>
        </p:txBody>
      </p:sp>
      <p:pic>
        <p:nvPicPr>
          <p:cNvPr id="7" name="Image 6">
            <a:extLst>
              <a:ext uri="{FF2B5EF4-FFF2-40B4-BE49-F238E27FC236}">
                <a16:creationId xmlns:a16="http://schemas.microsoft.com/office/drawing/2014/main" id="{3C8EB878-D0EA-4002-ADA9-809E05A562B7}"/>
              </a:ext>
            </a:extLst>
          </p:cNvPr>
          <p:cNvPicPr>
            <a:picLocks noChangeAspect="1"/>
          </p:cNvPicPr>
          <p:nvPr/>
        </p:nvPicPr>
        <p:blipFill>
          <a:blip r:embed="rId2"/>
          <a:stretch>
            <a:fillRect/>
          </a:stretch>
        </p:blipFill>
        <p:spPr>
          <a:xfrm>
            <a:off x="8846287" y="4721313"/>
            <a:ext cx="2588295" cy="1216196"/>
          </a:xfrm>
          <a:prstGeom prst="rect">
            <a:avLst/>
          </a:prstGeom>
        </p:spPr>
      </p:pic>
      <p:pic>
        <p:nvPicPr>
          <p:cNvPr id="8" name="Image 7">
            <a:extLst>
              <a:ext uri="{FF2B5EF4-FFF2-40B4-BE49-F238E27FC236}">
                <a16:creationId xmlns:a16="http://schemas.microsoft.com/office/drawing/2014/main" id="{AEB9FF0D-9998-45D6-9A57-EA631FA0D5A8}"/>
              </a:ext>
            </a:extLst>
          </p:cNvPr>
          <p:cNvPicPr>
            <a:picLocks noChangeAspect="1"/>
          </p:cNvPicPr>
          <p:nvPr/>
        </p:nvPicPr>
        <p:blipFill>
          <a:blip r:embed="rId2"/>
          <a:stretch>
            <a:fillRect/>
          </a:stretch>
        </p:blipFill>
        <p:spPr>
          <a:xfrm>
            <a:off x="161552" y="16233"/>
            <a:ext cx="1362796" cy="640354"/>
          </a:xfrm>
          <a:prstGeom prst="rect">
            <a:avLst/>
          </a:prstGeom>
        </p:spPr>
      </p:pic>
    </p:spTree>
    <p:extLst>
      <p:ext uri="{BB962C8B-B14F-4D97-AF65-F5344CB8AC3E}">
        <p14:creationId xmlns:p14="http://schemas.microsoft.com/office/powerpoint/2010/main" val="6068785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FAAA63-14C4-44CC-A912-3A3BA0DCDF92}"/>
              </a:ext>
            </a:extLst>
          </p:cNvPr>
          <p:cNvSpPr>
            <a:spLocks noGrp="1"/>
          </p:cNvSpPr>
          <p:nvPr>
            <p:ph type="title"/>
          </p:nvPr>
        </p:nvSpPr>
        <p:spPr>
          <a:xfrm>
            <a:off x="2592925" y="624110"/>
            <a:ext cx="8911687" cy="1280890"/>
          </a:xfrm>
        </p:spPr>
        <p:txBody>
          <a:bodyPr>
            <a:normAutofit/>
          </a:bodyPr>
          <a:lstStyle/>
          <a:p>
            <a:r>
              <a:rPr lang="fr-FR" sz="2400" b="1" i="0" dirty="0">
                <a:solidFill>
                  <a:schemeClr val="tx1"/>
                </a:solidFill>
                <a:effectLst/>
              </a:rPr>
              <a:t>Intégrer les réseaux sociaux dans la communication d’une association est aujourd’hui une quasi obligation !</a:t>
            </a:r>
            <a:endParaRPr lang="fr-FR" sz="2400" b="1" dirty="0">
              <a:solidFill>
                <a:schemeClr val="tx1"/>
              </a:solidFill>
            </a:endParaRPr>
          </a:p>
        </p:txBody>
      </p:sp>
      <p:sp>
        <p:nvSpPr>
          <p:cNvPr id="3" name="Espace réservé du contenu 2">
            <a:extLst>
              <a:ext uri="{FF2B5EF4-FFF2-40B4-BE49-F238E27FC236}">
                <a16:creationId xmlns:a16="http://schemas.microsoft.com/office/drawing/2014/main" id="{83ED04C5-EA07-43D2-8977-01A6D639164C}"/>
              </a:ext>
            </a:extLst>
          </p:cNvPr>
          <p:cNvSpPr>
            <a:spLocks noGrp="1"/>
          </p:cNvSpPr>
          <p:nvPr>
            <p:ph idx="1"/>
          </p:nvPr>
        </p:nvSpPr>
        <p:spPr/>
        <p:txBody>
          <a:bodyPr/>
          <a:lstStyle/>
          <a:p>
            <a:r>
              <a:rPr lang="fr-FR" sz="2000" b="1" dirty="0">
                <a:solidFill>
                  <a:schemeClr val="accent2">
                    <a:lumMod val="75000"/>
                  </a:schemeClr>
                </a:solidFill>
                <a:effectLst/>
                <a:latin typeface="Roboto"/>
              </a:rPr>
              <a:t> </a:t>
            </a:r>
            <a:r>
              <a:rPr lang="fr-FR" sz="2000" b="1" dirty="0">
                <a:solidFill>
                  <a:schemeClr val="accent2">
                    <a:lumMod val="75000"/>
                  </a:schemeClr>
                </a:solidFill>
                <a:effectLst/>
                <a:highlight>
                  <a:srgbClr val="00FFFF"/>
                </a:highlight>
                <a:latin typeface="+mj-lt"/>
              </a:rPr>
              <a:t>Pour promouvoir et faire connaître votre association.</a:t>
            </a:r>
            <a:endParaRPr lang="fr-FR" sz="2000" b="1" dirty="0">
              <a:solidFill>
                <a:schemeClr val="accent2">
                  <a:lumMod val="75000"/>
                </a:schemeClr>
              </a:solidFill>
              <a:effectLst/>
              <a:highlight>
                <a:srgbClr val="00FFFF"/>
              </a:highlight>
            </a:endParaRPr>
          </a:p>
          <a:p>
            <a:pPr marL="0" indent="0" algn="just">
              <a:buNone/>
            </a:pPr>
            <a:r>
              <a:rPr lang="fr-FR" sz="2000" i="0" dirty="0">
                <a:solidFill>
                  <a:schemeClr val="accent2">
                    <a:lumMod val="75000"/>
                  </a:schemeClr>
                </a:solidFill>
                <a:effectLst/>
              </a:rPr>
              <a:t>L’utilisation de canaux digitaux puissants comme </a:t>
            </a:r>
            <a:r>
              <a:rPr lang="fr-FR" sz="2000" b="1" i="0" dirty="0">
                <a:solidFill>
                  <a:schemeClr val="accent2">
                    <a:lumMod val="75000"/>
                  </a:schemeClr>
                </a:solidFill>
                <a:effectLst/>
              </a:rPr>
              <a:t>Facebook ou Instagram par exemple </a:t>
            </a:r>
            <a:r>
              <a:rPr lang="fr-FR" sz="2000" i="0" dirty="0">
                <a:solidFill>
                  <a:schemeClr val="accent2">
                    <a:lumMod val="75000"/>
                  </a:schemeClr>
                </a:solidFill>
                <a:effectLst/>
              </a:rPr>
              <a:t>est un </a:t>
            </a:r>
            <a:r>
              <a:rPr lang="fr-FR" sz="2000" b="1" i="0" dirty="0">
                <a:solidFill>
                  <a:schemeClr val="accent2">
                    <a:lumMod val="75000"/>
                  </a:schemeClr>
                </a:solidFill>
                <a:effectLst/>
              </a:rPr>
              <a:t>excellent moyen de gagner en visibilité</a:t>
            </a:r>
            <a:r>
              <a:rPr lang="fr-FR" sz="2000" i="0" dirty="0">
                <a:solidFill>
                  <a:schemeClr val="accent2">
                    <a:lumMod val="75000"/>
                  </a:schemeClr>
                </a:solidFill>
                <a:effectLst/>
              </a:rPr>
              <a:t>. </a:t>
            </a:r>
          </a:p>
          <a:p>
            <a:pPr marL="0" indent="0" algn="just">
              <a:buNone/>
            </a:pPr>
            <a:r>
              <a:rPr lang="fr-FR" sz="2000" b="1" i="0" dirty="0">
                <a:solidFill>
                  <a:schemeClr val="accent2">
                    <a:lumMod val="75000"/>
                  </a:schemeClr>
                </a:solidFill>
                <a:effectLst/>
              </a:rPr>
              <a:t>Maîtriser son image</a:t>
            </a:r>
            <a:r>
              <a:rPr lang="fr-FR" sz="2000" i="0" dirty="0">
                <a:solidFill>
                  <a:schemeClr val="accent2">
                    <a:lumMod val="75000"/>
                  </a:schemeClr>
                </a:solidFill>
                <a:effectLst/>
              </a:rPr>
              <a:t> sur ces plateformes </a:t>
            </a:r>
            <a:r>
              <a:rPr lang="fr-FR" sz="2000" b="1" i="0" dirty="0">
                <a:solidFill>
                  <a:schemeClr val="accent2">
                    <a:lumMod val="75000"/>
                  </a:schemeClr>
                </a:solidFill>
                <a:effectLst/>
              </a:rPr>
              <a:t>permet d’accroître rapidement sa notoriété</a:t>
            </a:r>
            <a:r>
              <a:rPr lang="fr-FR" sz="2000" i="0" dirty="0">
                <a:solidFill>
                  <a:schemeClr val="accent2">
                    <a:lumMod val="75000"/>
                  </a:schemeClr>
                </a:solidFill>
                <a:effectLst/>
              </a:rPr>
              <a:t>. </a:t>
            </a:r>
            <a:r>
              <a:rPr lang="fr-FR" sz="2000" dirty="0">
                <a:solidFill>
                  <a:schemeClr val="accent2">
                    <a:lumMod val="75000"/>
                  </a:schemeClr>
                </a:solidFill>
              </a:rPr>
              <a:t>E</a:t>
            </a:r>
            <a:r>
              <a:rPr lang="fr-FR" sz="2000" i="0" dirty="0">
                <a:solidFill>
                  <a:schemeClr val="accent2">
                    <a:lumMod val="75000"/>
                  </a:schemeClr>
                </a:solidFill>
                <a:effectLst/>
              </a:rPr>
              <a:t>n modernisant votre association,</a:t>
            </a:r>
            <a:r>
              <a:rPr lang="fr-FR" sz="2000" dirty="0">
                <a:solidFill>
                  <a:schemeClr val="accent2">
                    <a:lumMod val="75000"/>
                  </a:schemeClr>
                </a:solidFill>
              </a:rPr>
              <a:t> votre club,</a:t>
            </a:r>
            <a:r>
              <a:rPr lang="fr-FR" sz="2000" i="0" dirty="0">
                <a:solidFill>
                  <a:schemeClr val="accent2">
                    <a:lumMod val="75000"/>
                  </a:schemeClr>
                </a:solidFill>
                <a:effectLst/>
              </a:rPr>
              <a:t> </a:t>
            </a:r>
            <a:r>
              <a:rPr lang="fr-FR" sz="2000" b="1" i="0" dirty="0">
                <a:solidFill>
                  <a:schemeClr val="accent2">
                    <a:lumMod val="75000"/>
                  </a:schemeClr>
                </a:solidFill>
                <a:effectLst/>
              </a:rPr>
              <a:t>vous moderniserez </a:t>
            </a:r>
            <a:r>
              <a:rPr lang="fr-FR" sz="2000" i="0" dirty="0">
                <a:solidFill>
                  <a:schemeClr val="accent2">
                    <a:lumMod val="75000"/>
                  </a:schemeClr>
                </a:solidFill>
                <a:effectLst/>
              </a:rPr>
              <a:t>parallèlement </a:t>
            </a:r>
            <a:r>
              <a:rPr lang="fr-FR" sz="2000" b="1" i="0" dirty="0">
                <a:solidFill>
                  <a:schemeClr val="accent2">
                    <a:lumMod val="75000"/>
                  </a:schemeClr>
                </a:solidFill>
                <a:effectLst/>
              </a:rPr>
              <a:t>votre image !</a:t>
            </a:r>
          </a:p>
          <a:p>
            <a:pPr marL="0" indent="0" algn="just">
              <a:buNone/>
            </a:pPr>
            <a:r>
              <a:rPr lang="fr-FR" sz="2000" b="0" i="0" dirty="0">
                <a:solidFill>
                  <a:schemeClr val="accent2">
                    <a:lumMod val="75000"/>
                  </a:schemeClr>
                </a:solidFill>
                <a:effectLst/>
              </a:rPr>
              <a:t>Vous pourrez </a:t>
            </a:r>
            <a:r>
              <a:rPr lang="fr-FR" sz="2000" i="0" dirty="0">
                <a:solidFill>
                  <a:schemeClr val="accent2">
                    <a:lumMod val="75000"/>
                  </a:schemeClr>
                </a:solidFill>
                <a:effectLst/>
              </a:rPr>
              <a:t>même </a:t>
            </a:r>
            <a:r>
              <a:rPr lang="fr-FR" sz="2000" b="1" i="0" dirty="0">
                <a:solidFill>
                  <a:schemeClr val="accent2">
                    <a:lumMod val="75000"/>
                  </a:schemeClr>
                </a:solidFill>
                <a:effectLst/>
              </a:rPr>
              <a:t>mettre en valeur </a:t>
            </a:r>
            <a:r>
              <a:rPr lang="fr-FR" sz="2000" b="1" dirty="0">
                <a:solidFill>
                  <a:schemeClr val="accent2">
                    <a:lumMod val="75000"/>
                  </a:schemeClr>
                </a:solidFill>
              </a:rPr>
              <a:t>vos </a:t>
            </a:r>
            <a:r>
              <a:rPr lang="fr-FR" sz="2000" b="1" i="0" dirty="0">
                <a:solidFill>
                  <a:schemeClr val="accent2">
                    <a:lumMod val="75000"/>
                  </a:schemeClr>
                </a:solidFill>
                <a:effectLst/>
              </a:rPr>
              <a:t>actualités</a:t>
            </a:r>
            <a:r>
              <a:rPr lang="fr-FR" sz="2000" b="0" i="0" dirty="0">
                <a:solidFill>
                  <a:schemeClr val="accent2">
                    <a:lumMod val="75000"/>
                  </a:schemeClr>
                </a:solidFill>
                <a:effectLst/>
              </a:rPr>
              <a:t>, </a:t>
            </a:r>
            <a:r>
              <a:rPr lang="fr-FR" sz="2000" b="1" i="0" dirty="0">
                <a:solidFill>
                  <a:schemeClr val="accent2">
                    <a:lumMod val="75000"/>
                  </a:schemeClr>
                </a:solidFill>
                <a:effectLst/>
              </a:rPr>
              <a:t>vos actions</a:t>
            </a:r>
            <a:r>
              <a:rPr lang="fr-FR" sz="2000" b="0" i="0" dirty="0">
                <a:solidFill>
                  <a:schemeClr val="accent2">
                    <a:lumMod val="75000"/>
                  </a:schemeClr>
                </a:solidFill>
                <a:effectLst/>
              </a:rPr>
              <a:t>, </a:t>
            </a:r>
            <a:r>
              <a:rPr lang="fr-FR" sz="2000" b="1" i="0" dirty="0">
                <a:solidFill>
                  <a:schemeClr val="accent2">
                    <a:lumMod val="75000"/>
                  </a:schemeClr>
                </a:solidFill>
                <a:effectLst/>
              </a:rPr>
              <a:t>vos</a:t>
            </a:r>
            <a:r>
              <a:rPr lang="fr-FR" sz="2000" b="0" i="0" dirty="0">
                <a:solidFill>
                  <a:schemeClr val="accent2">
                    <a:lumMod val="75000"/>
                  </a:schemeClr>
                </a:solidFill>
                <a:effectLst/>
              </a:rPr>
              <a:t> derniers </a:t>
            </a:r>
            <a:r>
              <a:rPr lang="fr-FR" sz="2000" b="1" i="0" dirty="0">
                <a:solidFill>
                  <a:schemeClr val="accent2">
                    <a:lumMod val="75000"/>
                  </a:schemeClr>
                </a:solidFill>
                <a:effectLst/>
              </a:rPr>
              <a:t>résultats</a:t>
            </a:r>
            <a:r>
              <a:rPr lang="fr-FR" sz="2000" b="0" i="0" dirty="0">
                <a:solidFill>
                  <a:schemeClr val="accent2">
                    <a:lumMod val="75000"/>
                  </a:schemeClr>
                </a:solidFill>
                <a:effectLst/>
              </a:rPr>
              <a:t>, ou même </a:t>
            </a:r>
            <a:r>
              <a:rPr lang="fr-FR" sz="2000" b="1" i="0" dirty="0">
                <a:solidFill>
                  <a:schemeClr val="accent2">
                    <a:lumMod val="75000"/>
                  </a:schemeClr>
                </a:solidFill>
                <a:effectLst/>
                <a:highlight>
                  <a:srgbClr val="FFFF00"/>
                </a:highlight>
              </a:rPr>
              <a:t>vos bénévoles</a:t>
            </a:r>
            <a:r>
              <a:rPr lang="fr-FR" sz="2000" b="0" i="0" dirty="0">
                <a:solidFill>
                  <a:schemeClr val="accent2">
                    <a:lumMod val="75000"/>
                  </a:schemeClr>
                </a:solidFill>
                <a:effectLst/>
              </a:rPr>
              <a:t>, ce qui promouvra indirectement votre association ou votre club.</a:t>
            </a:r>
            <a:endParaRPr lang="fr-FR" sz="2000" b="1" dirty="0">
              <a:solidFill>
                <a:schemeClr val="accent2">
                  <a:lumMod val="75000"/>
                </a:schemeClr>
              </a:solidFill>
              <a:effectLst/>
            </a:endParaRPr>
          </a:p>
          <a:p>
            <a:endParaRPr lang="fr-FR" dirty="0"/>
          </a:p>
        </p:txBody>
      </p:sp>
      <p:pic>
        <p:nvPicPr>
          <p:cNvPr id="4" name="Image 3">
            <a:extLst>
              <a:ext uri="{FF2B5EF4-FFF2-40B4-BE49-F238E27FC236}">
                <a16:creationId xmlns:a16="http://schemas.microsoft.com/office/drawing/2014/main" id="{EDD5AB56-96B4-4CC2-AB68-785F0744F65F}"/>
              </a:ext>
            </a:extLst>
          </p:cNvPr>
          <p:cNvPicPr>
            <a:picLocks noChangeAspect="1"/>
          </p:cNvPicPr>
          <p:nvPr/>
        </p:nvPicPr>
        <p:blipFill>
          <a:blip r:embed="rId2"/>
          <a:stretch>
            <a:fillRect/>
          </a:stretch>
        </p:blipFill>
        <p:spPr>
          <a:xfrm>
            <a:off x="161552" y="16233"/>
            <a:ext cx="1362796" cy="640354"/>
          </a:xfrm>
          <a:prstGeom prst="rect">
            <a:avLst/>
          </a:prstGeom>
        </p:spPr>
      </p:pic>
    </p:spTree>
    <p:extLst>
      <p:ext uri="{BB962C8B-B14F-4D97-AF65-F5344CB8AC3E}">
        <p14:creationId xmlns:p14="http://schemas.microsoft.com/office/powerpoint/2010/main" val="26924469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89F07D9-F581-4878-90AD-18DC55313BD8}"/>
              </a:ext>
            </a:extLst>
          </p:cNvPr>
          <p:cNvSpPr>
            <a:spLocks noGrp="1"/>
          </p:cNvSpPr>
          <p:nvPr>
            <p:ph idx="1"/>
          </p:nvPr>
        </p:nvSpPr>
        <p:spPr>
          <a:xfrm>
            <a:off x="2525417" y="684027"/>
            <a:ext cx="8915400" cy="5716773"/>
          </a:xfrm>
        </p:spPr>
        <p:txBody>
          <a:bodyPr>
            <a:normAutofit lnSpcReduction="10000"/>
          </a:bodyPr>
          <a:lstStyle/>
          <a:p>
            <a:pPr algn="l"/>
            <a:r>
              <a:rPr lang="fr-FR" sz="2000" b="1" dirty="0">
                <a:solidFill>
                  <a:schemeClr val="accent2">
                    <a:lumMod val="75000"/>
                  </a:schemeClr>
                </a:solidFill>
                <a:effectLst/>
                <a:highlight>
                  <a:srgbClr val="00FFFF"/>
                </a:highlight>
                <a:latin typeface="+mj-lt"/>
              </a:rPr>
              <a:t>Pour développer une communauté autour de votre association</a:t>
            </a:r>
          </a:p>
          <a:p>
            <a:pPr marL="0" indent="0" algn="just">
              <a:buNone/>
            </a:pPr>
            <a:r>
              <a:rPr lang="fr-FR" sz="2000" b="0" i="0" dirty="0">
                <a:solidFill>
                  <a:schemeClr val="accent2">
                    <a:lumMod val="75000"/>
                  </a:schemeClr>
                </a:solidFill>
                <a:effectLst/>
                <a:latin typeface="Century Gothic" panose="020B0502020202020204" pitchFamily="34" charset="0"/>
              </a:rPr>
              <a:t>Les réseaux sociaux permettent de </a:t>
            </a:r>
            <a:r>
              <a:rPr lang="fr-FR" sz="2000" b="1" i="0" dirty="0">
                <a:solidFill>
                  <a:schemeClr val="accent2">
                    <a:lumMod val="75000"/>
                  </a:schemeClr>
                </a:solidFill>
                <a:effectLst/>
                <a:latin typeface="Century Gothic" panose="020B0502020202020204" pitchFamily="34" charset="0"/>
              </a:rPr>
              <a:t>rapprocher les associations et clubs de ses membres, ses adhérents</a:t>
            </a:r>
            <a:r>
              <a:rPr lang="fr-FR" sz="2000" b="0" i="0" dirty="0">
                <a:solidFill>
                  <a:schemeClr val="accent2">
                    <a:lumMod val="75000"/>
                  </a:schemeClr>
                </a:solidFill>
                <a:effectLst/>
                <a:latin typeface="Century Gothic" panose="020B0502020202020204" pitchFamily="34" charset="0"/>
              </a:rPr>
              <a:t>. </a:t>
            </a:r>
          </a:p>
          <a:p>
            <a:pPr marL="0" indent="0" algn="just">
              <a:buNone/>
            </a:pPr>
            <a:r>
              <a:rPr lang="fr-FR" sz="2000" b="1" i="0" dirty="0">
                <a:solidFill>
                  <a:schemeClr val="accent2">
                    <a:lumMod val="75000"/>
                  </a:schemeClr>
                </a:solidFill>
                <a:effectLst/>
                <a:latin typeface="Century Gothic" panose="020B0502020202020204" pitchFamily="34" charset="0"/>
              </a:rPr>
              <a:t>Publier régulièrement </a:t>
            </a:r>
            <a:r>
              <a:rPr lang="fr-FR" sz="2000" b="0" i="0" dirty="0">
                <a:solidFill>
                  <a:schemeClr val="accent2">
                    <a:lumMod val="75000"/>
                  </a:schemeClr>
                </a:solidFill>
                <a:effectLst/>
                <a:latin typeface="Century Gothic" panose="020B0502020202020204" pitchFamily="34" charset="0"/>
              </a:rPr>
              <a:t>sur ces plateformes </a:t>
            </a:r>
            <a:r>
              <a:rPr lang="fr-FR" sz="2000" b="1" i="0" dirty="0">
                <a:solidFill>
                  <a:schemeClr val="accent2">
                    <a:lumMod val="75000"/>
                  </a:schemeClr>
                </a:solidFill>
                <a:effectLst/>
                <a:latin typeface="Century Gothic" panose="020B0502020202020204" pitchFamily="34" charset="0"/>
              </a:rPr>
              <a:t>permet d’obtenir une base intéressante de fans</a:t>
            </a:r>
            <a:r>
              <a:rPr lang="fr-FR" sz="2000" b="0" i="0" dirty="0">
                <a:solidFill>
                  <a:schemeClr val="accent2">
                    <a:lumMod val="75000"/>
                  </a:schemeClr>
                </a:solidFill>
                <a:effectLst/>
                <a:latin typeface="Century Gothic" panose="020B0502020202020204" pitchFamily="34" charset="0"/>
              </a:rPr>
              <a:t> et ou </a:t>
            </a:r>
            <a:r>
              <a:rPr lang="fr-FR" sz="2000" b="1" i="0" dirty="0">
                <a:solidFill>
                  <a:schemeClr val="accent2">
                    <a:lumMod val="75000"/>
                  </a:schemeClr>
                </a:solidFill>
                <a:effectLst/>
                <a:latin typeface="Century Gothic" panose="020B0502020202020204" pitchFamily="34" charset="0"/>
              </a:rPr>
              <a:t>d’abonnés</a:t>
            </a:r>
            <a:r>
              <a:rPr lang="fr-FR" sz="2000" b="0" i="0" dirty="0">
                <a:solidFill>
                  <a:schemeClr val="accent2">
                    <a:lumMod val="75000"/>
                  </a:schemeClr>
                </a:solidFill>
                <a:effectLst/>
                <a:latin typeface="Century Gothic" panose="020B0502020202020204" pitchFamily="34" charset="0"/>
              </a:rPr>
              <a:t>.</a:t>
            </a:r>
          </a:p>
          <a:p>
            <a:pPr marL="0" indent="0" algn="just">
              <a:buNone/>
            </a:pPr>
            <a:r>
              <a:rPr lang="fr-FR" sz="2000" b="1" i="0" dirty="0">
                <a:solidFill>
                  <a:schemeClr val="accent2">
                    <a:lumMod val="75000"/>
                  </a:schemeClr>
                </a:solidFill>
                <a:effectLst/>
                <a:latin typeface="Century Gothic" panose="020B0502020202020204" pitchFamily="34" charset="0"/>
              </a:rPr>
              <a:t>Incitez </a:t>
            </a:r>
            <a:r>
              <a:rPr lang="fr-FR" sz="2000" b="0" i="0" dirty="0">
                <a:solidFill>
                  <a:schemeClr val="accent2">
                    <a:lumMod val="75000"/>
                  </a:schemeClr>
                </a:solidFill>
                <a:effectLst/>
                <a:latin typeface="Century Gothic" panose="020B0502020202020204" pitchFamily="34" charset="0"/>
              </a:rPr>
              <a:t>votre communauté </a:t>
            </a:r>
            <a:r>
              <a:rPr lang="fr-FR" sz="2000" b="1" i="0" dirty="0">
                <a:solidFill>
                  <a:schemeClr val="accent2">
                    <a:lumMod val="75000"/>
                  </a:schemeClr>
                </a:solidFill>
                <a:effectLst/>
                <a:latin typeface="Century Gothic" panose="020B0502020202020204" pitchFamily="34" charset="0"/>
              </a:rPr>
              <a:t>à l’interaction </a:t>
            </a:r>
            <a:r>
              <a:rPr lang="fr-FR" sz="2000" b="0" i="0" dirty="0">
                <a:solidFill>
                  <a:schemeClr val="accent2">
                    <a:lumMod val="75000"/>
                  </a:schemeClr>
                </a:solidFill>
                <a:effectLst/>
                <a:latin typeface="Century Gothic" panose="020B0502020202020204" pitchFamily="34" charset="0"/>
              </a:rPr>
              <a:t>: </a:t>
            </a:r>
            <a:r>
              <a:rPr lang="fr-FR" sz="2000" b="1" i="0" dirty="0">
                <a:solidFill>
                  <a:schemeClr val="accent2">
                    <a:lumMod val="75000"/>
                  </a:schemeClr>
                </a:solidFill>
                <a:effectLst/>
                <a:latin typeface="Century Gothic" panose="020B0502020202020204" pitchFamily="34" charset="0"/>
              </a:rPr>
              <a:t>posez des questions </a:t>
            </a:r>
            <a:r>
              <a:rPr lang="fr-FR" sz="2000" b="0" i="0" dirty="0">
                <a:solidFill>
                  <a:schemeClr val="accent2">
                    <a:lumMod val="75000"/>
                  </a:schemeClr>
                </a:solidFill>
                <a:effectLst/>
                <a:latin typeface="Century Gothic" panose="020B0502020202020204" pitchFamily="34" charset="0"/>
              </a:rPr>
              <a:t>et </a:t>
            </a:r>
            <a:r>
              <a:rPr lang="fr-FR" sz="2000" b="1" i="0" dirty="0">
                <a:solidFill>
                  <a:schemeClr val="accent2">
                    <a:lumMod val="75000"/>
                  </a:schemeClr>
                </a:solidFill>
                <a:effectLst/>
                <a:latin typeface="Century Gothic" panose="020B0502020202020204" pitchFamily="34" charset="0"/>
              </a:rPr>
              <a:t>demandez des avis</a:t>
            </a:r>
            <a:r>
              <a:rPr lang="fr-FR" sz="2000" b="0" i="0" dirty="0">
                <a:solidFill>
                  <a:schemeClr val="accent2">
                    <a:lumMod val="75000"/>
                  </a:schemeClr>
                </a:solidFill>
                <a:effectLst/>
                <a:latin typeface="Century Gothic" panose="020B0502020202020204" pitchFamily="34" charset="0"/>
              </a:rPr>
              <a:t>. De cette manière, vous engagerez votre communauté. </a:t>
            </a:r>
            <a:r>
              <a:rPr lang="fr-FR" sz="2000" b="1" dirty="0">
                <a:solidFill>
                  <a:schemeClr val="accent2">
                    <a:lumMod val="75000"/>
                  </a:schemeClr>
                </a:solidFill>
                <a:latin typeface="Century Gothic" panose="020B0502020202020204" pitchFamily="34" charset="0"/>
              </a:rPr>
              <a:t>Il est </a:t>
            </a:r>
            <a:r>
              <a:rPr lang="fr-FR" sz="2000" dirty="0">
                <a:solidFill>
                  <a:schemeClr val="accent2">
                    <a:lumMod val="75000"/>
                  </a:schemeClr>
                </a:solidFill>
                <a:latin typeface="Century Gothic" panose="020B0502020202020204" pitchFamily="34" charset="0"/>
              </a:rPr>
              <a:t>ainsi </a:t>
            </a:r>
            <a:r>
              <a:rPr lang="fr-FR" sz="2000" b="1" dirty="0">
                <a:solidFill>
                  <a:schemeClr val="accent2">
                    <a:lumMod val="75000"/>
                  </a:schemeClr>
                </a:solidFill>
                <a:latin typeface="Century Gothic" panose="020B0502020202020204" pitchFamily="34" charset="0"/>
              </a:rPr>
              <a:t>possible de</a:t>
            </a:r>
            <a:r>
              <a:rPr lang="fr-FR" sz="2000" b="1" i="0" dirty="0">
                <a:solidFill>
                  <a:schemeClr val="accent2">
                    <a:lumMod val="75000"/>
                  </a:schemeClr>
                </a:solidFill>
                <a:effectLst/>
                <a:latin typeface="Century Gothic" panose="020B0502020202020204" pitchFamily="34" charset="0"/>
              </a:rPr>
              <a:t> renforcer les rapports humains </a:t>
            </a:r>
            <a:r>
              <a:rPr lang="fr-FR" sz="2000" b="0" i="0" dirty="0">
                <a:solidFill>
                  <a:schemeClr val="accent2">
                    <a:lumMod val="75000"/>
                  </a:schemeClr>
                </a:solidFill>
                <a:effectLst/>
                <a:latin typeface="Century Gothic" panose="020B0502020202020204" pitchFamily="34" charset="0"/>
              </a:rPr>
              <a:t>et </a:t>
            </a:r>
            <a:r>
              <a:rPr lang="fr-FR" sz="2000" b="1" i="0" dirty="0">
                <a:solidFill>
                  <a:schemeClr val="accent2">
                    <a:lumMod val="75000"/>
                  </a:schemeClr>
                </a:solidFill>
                <a:effectLst/>
                <a:latin typeface="Century Gothic" panose="020B0502020202020204" pitchFamily="34" charset="0"/>
              </a:rPr>
              <a:t>le lien entre votre association et vos adhérents</a:t>
            </a:r>
            <a:r>
              <a:rPr lang="fr-FR" sz="2000" b="0" i="0" dirty="0">
                <a:solidFill>
                  <a:schemeClr val="accent2">
                    <a:lumMod val="75000"/>
                  </a:schemeClr>
                </a:solidFill>
                <a:effectLst/>
                <a:latin typeface="Century Gothic" panose="020B0502020202020204" pitchFamily="34" charset="0"/>
              </a:rPr>
              <a:t>, en étant plus proche d’eux, </a:t>
            </a:r>
            <a:r>
              <a:rPr lang="fr-FR" sz="2000" b="0" i="0" dirty="0">
                <a:solidFill>
                  <a:schemeClr val="accent2">
                    <a:lumMod val="75000"/>
                  </a:schemeClr>
                </a:solidFill>
                <a:effectLst/>
                <a:highlight>
                  <a:srgbClr val="FFFF00"/>
                </a:highlight>
                <a:latin typeface="Century Gothic" panose="020B0502020202020204" pitchFamily="34" charset="0"/>
              </a:rPr>
              <a:t>ET C’EST ENCORE PLUS NECESSAIRE EN CETTE PERIODE COMPLIQUEE !</a:t>
            </a:r>
          </a:p>
          <a:p>
            <a:pPr marL="0" indent="0" algn="just">
              <a:buNone/>
            </a:pPr>
            <a:r>
              <a:rPr lang="fr-FR" sz="2000" b="1" i="0" dirty="0">
                <a:solidFill>
                  <a:schemeClr val="accent2">
                    <a:lumMod val="75000"/>
                  </a:schemeClr>
                </a:solidFill>
                <a:effectLst/>
                <a:latin typeface="Century Gothic" panose="020B0502020202020204" pitchFamily="34" charset="0"/>
              </a:rPr>
              <a:t>Assurez-vous</a:t>
            </a:r>
            <a:r>
              <a:rPr lang="fr-FR" sz="2000" b="0" i="0" dirty="0">
                <a:solidFill>
                  <a:schemeClr val="accent2">
                    <a:lumMod val="75000"/>
                  </a:schemeClr>
                </a:solidFill>
                <a:effectLst/>
                <a:latin typeface="Century Gothic" panose="020B0502020202020204" pitchFamily="34" charset="0"/>
              </a:rPr>
              <a:t> également </a:t>
            </a:r>
            <a:r>
              <a:rPr lang="fr-FR" sz="2000" b="1" i="0" dirty="0">
                <a:solidFill>
                  <a:schemeClr val="accent2">
                    <a:lumMod val="75000"/>
                  </a:schemeClr>
                </a:solidFill>
                <a:effectLst/>
                <a:latin typeface="Century Gothic" panose="020B0502020202020204" pitchFamily="34" charset="0"/>
              </a:rPr>
              <a:t>de faire réagir </a:t>
            </a:r>
            <a:r>
              <a:rPr lang="fr-FR" sz="2000" i="0" dirty="0">
                <a:solidFill>
                  <a:schemeClr val="accent2">
                    <a:lumMod val="75000"/>
                  </a:schemeClr>
                </a:solidFill>
                <a:effectLst/>
                <a:latin typeface="Century Gothic" panose="020B0502020202020204" pitchFamily="34" charset="0"/>
              </a:rPr>
              <a:t>votre communauté </a:t>
            </a:r>
            <a:r>
              <a:rPr lang="fr-FR" sz="2000" b="1" i="0" dirty="0">
                <a:solidFill>
                  <a:schemeClr val="accent2">
                    <a:lumMod val="75000"/>
                  </a:schemeClr>
                </a:solidFill>
                <a:effectLst/>
                <a:latin typeface="Century Gothic" panose="020B0502020202020204" pitchFamily="34" charset="0"/>
              </a:rPr>
              <a:t>dans le sens</a:t>
            </a:r>
            <a:r>
              <a:rPr lang="fr-FR" sz="2000" b="0" i="0" dirty="0">
                <a:solidFill>
                  <a:schemeClr val="accent2">
                    <a:lumMod val="75000"/>
                  </a:schemeClr>
                </a:solidFill>
                <a:effectLst/>
                <a:latin typeface="Century Gothic" panose="020B0502020202020204" pitchFamily="34" charset="0"/>
              </a:rPr>
              <a:t> et la manière </a:t>
            </a:r>
            <a:r>
              <a:rPr lang="fr-FR" sz="2000" b="1" i="0" dirty="0">
                <a:solidFill>
                  <a:schemeClr val="accent2">
                    <a:lumMod val="75000"/>
                  </a:schemeClr>
                </a:solidFill>
                <a:effectLst/>
                <a:latin typeface="Century Gothic" panose="020B0502020202020204" pitchFamily="34" charset="0"/>
              </a:rPr>
              <a:t>que vous souhaitez</a:t>
            </a:r>
            <a:r>
              <a:rPr lang="fr-FR" sz="2000" b="0" i="0" dirty="0">
                <a:solidFill>
                  <a:schemeClr val="accent2">
                    <a:lumMod val="75000"/>
                  </a:schemeClr>
                </a:solidFill>
                <a:effectLst/>
                <a:latin typeface="Century Gothic" panose="020B0502020202020204" pitchFamily="34" charset="0"/>
              </a:rPr>
              <a:t>, </a:t>
            </a:r>
            <a:r>
              <a:rPr lang="fr-FR" sz="2000" b="1" i="0" dirty="0">
                <a:solidFill>
                  <a:schemeClr val="accent2">
                    <a:lumMod val="75000"/>
                  </a:schemeClr>
                </a:solidFill>
                <a:effectLst/>
                <a:latin typeface="Century Gothic" panose="020B0502020202020204" pitchFamily="34" charset="0"/>
              </a:rPr>
              <a:t>en proposant du contenu adapté</a:t>
            </a:r>
            <a:r>
              <a:rPr lang="fr-FR" sz="2000" b="0" i="0" dirty="0">
                <a:solidFill>
                  <a:schemeClr val="accent2">
                    <a:lumMod val="75000"/>
                  </a:schemeClr>
                </a:solidFill>
                <a:effectLst/>
                <a:latin typeface="Century Gothic" panose="020B0502020202020204" pitchFamily="34" charset="0"/>
              </a:rPr>
              <a:t>, sous plusieurs formats. Pour ce faire </a:t>
            </a:r>
            <a:r>
              <a:rPr lang="fr-FR" sz="2000" b="1" i="0" dirty="0">
                <a:solidFill>
                  <a:schemeClr val="accent2">
                    <a:lumMod val="75000"/>
                  </a:schemeClr>
                </a:solidFill>
                <a:effectLst/>
                <a:latin typeface="Century Gothic" panose="020B0502020202020204" pitchFamily="34" charset="0"/>
              </a:rPr>
              <a:t>définissez une ligne éditoriale</a:t>
            </a:r>
            <a:r>
              <a:rPr lang="fr-FR" sz="2000" b="0" i="0" dirty="0">
                <a:solidFill>
                  <a:schemeClr val="accent2">
                    <a:lumMod val="75000"/>
                  </a:schemeClr>
                </a:solidFill>
                <a:effectLst/>
                <a:latin typeface="Century Gothic" panose="020B0502020202020204" pitchFamily="34" charset="0"/>
              </a:rPr>
              <a:t>, idéalement une par réseau </a:t>
            </a:r>
            <a:r>
              <a:rPr lang="fr-FR" sz="2000" b="1" i="0" dirty="0">
                <a:solidFill>
                  <a:schemeClr val="accent2">
                    <a:lumMod val="75000"/>
                  </a:schemeClr>
                </a:solidFill>
                <a:effectLst/>
                <a:latin typeface="Century Gothic" panose="020B0502020202020204" pitchFamily="34" charset="0"/>
              </a:rPr>
              <a:t>et essayez de créer des hashtags spécifiques</a:t>
            </a:r>
            <a:r>
              <a:rPr lang="fr-FR" sz="2000" b="0" i="0" dirty="0">
                <a:solidFill>
                  <a:schemeClr val="accent2">
                    <a:lumMod val="75000"/>
                  </a:schemeClr>
                </a:solidFill>
                <a:effectLst/>
                <a:latin typeface="Century Gothic" panose="020B0502020202020204" pitchFamily="34" charset="0"/>
              </a:rPr>
              <a:t> qui vont référencer vos publications et vont vous permettre de suivre les contenus en lien avec votre club et vos événements.</a:t>
            </a:r>
          </a:p>
          <a:p>
            <a:endParaRPr lang="fr-FR" dirty="0"/>
          </a:p>
        </p:txBody>
      </p:sp>
      <p:pic>
        <p:nvPicPr>
          <p:cNvPr id="4" name="Image 3">
            <a:extLst>
              <a:ext uri="{FF2B5EF4-FFF2-40B4-BE49-F238E27FC236}">
                <a16:creationId xmlns:a16="http://schemas.microsoft.com/office/drawing/2014/main" id="{691BB1D3-BBFC-474C-89C4-95C0719D86FE}"/>
              </a:ext>
            </a:extLst>
          </p:cNvPr>
          <p:cNvPicPr>
            <a:picLocks noChangeAspect="1"/>
          </p:cNvPicPr>
          <p:nvPr/>
        </p:nvPicPr>
        <p:blipFill>
          <a:blip r:embed="rId2"/>
          <a:stretch>
            <a:fillRect/>
          </a:stretch>
        </p:blipFill>
        <p:spPr>
          <a:xfrm>
            <a:off x="161552" y="16233"/>
            <a:ext cx="1362796" cy="640354"/>
          </a:xfrm>
          <a:prstGeom prst="rect">
            <a:avLst/>
          </a:prstGeom>
        </p:spPr>
      </p:pic>
    </p:spTree>
    <p:extLst>
      <p:ext uri="{BB962C8B-B14F-4D97-AF65-F5344CB8AC3E}">
        <p14:creationId xmlns:p14="http://schemas.microsoft.com/office/powerpoint/2010/main" val="21851675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441F57D6-E627-4670-BEA3-5B363721ACD6}"/>
              </a:ext>
            </a:extLst>
          </p:cNvPr>
          <p:cNvSpPr>
            <a:spLocks noGrp="1"/>
          </p:cNvSpPr>
          <p:nvPr>
            <p:ph idx="1"/>
          </p:nvPr>
        </p:nvSpPr>
        <p:spPr>
          <a:xfrm>
            <a:off x="2493519" y="1126128"/>
            <a:ext cx="8915400" cy="4605744"/>
          </a:xfrm>
        </p:spPr>
        <p:txBody>
          <a:bodyPr>
            <a:normAutofit/>
          </a:bodyPr>
          <a:lstStyle/>
          <a:p>
            <a:pPr algn="l"/>
            <a:r>
              <a:rPr lang="fr-FR" sz="2000" b="1" dirty="0">
                <a:solidFill>
                  <a:schemeClr val="accent2">
                    <a:lumMod val="75000"/>
                  </a:schemeClr>
                </a:solidFill>
                <a:effectLst/>
                <a:highlight>
                  <a:srgbClr val="00FFFF"/>
                </a:highlight>
                <a:latin typeface="+mj-lt"/>
              </a:rPr>
              <a:t> Pour recruter de nouveaux bénévoles et attirer plus d’adhérents</a:t>
            </a:r>
          </a:p>
          <a:p>
            <a:pPr marL="0" indent="0" algn="just">
              <a:buNone/>
            </a:pPr>
            <a:r>
              <a:rPr lang="fr-FR" sz="2000" b="1" dirty="0">
                <a:solidFill>
                  <a:schemeClr val="accent2">
                    <a:lumMod val="75000"/>
                  </a:schemeClr>
                </a:solidFill>
                <a:latin typeface="+mj-lt"/>
              </a:rPr>
              <a:t>Communiquer</a:t>
            </a:r>
            <a:r>
              <a:rPr lang="fr-FR" sz="2000" b="1" i="0" dirty="0">
                <a:solidFill>
                  <a:schemeClr val="accent2">
                    <a:lumMod val="75000"/>
                  </a:schemeClr>
                </a:solidFill>
                <a:effectLst/>
                <a:latin typeface="+mj-lt"/>
              </a:rPr>
              <a:t> sur les réseaux sociaux</a:t>
            </a:r>
            <a:r>
              <a:rPr lang="fr-FR" sz="2000" b="0" i="0" dirty="0">
                <a:solidFill>
                  <a:schemeClr val="accent2">
                    <a:lumMod val="75000"/>
                  </a:schemeClr>
                </a:solidFill>
                <a:effectLst/>
                <a:latin typeface="+mj-lt"/>
              </a:rPr>
              <a:t>, </a:t>
            </a:r>
            <a:r>
              <a:rPr lang="fr-FR" sz="2000" dirty="0">
                <a:solidFill>
                  <a:schemeClr val="accent2">
                    <a:lumMod val="75000"/>
                  </a:schemeClr>
                </a:solidFill>
                <a:latin typeface="+mj-lt"/>
              </a:rPr>
              <a:t>c’est </a:t>
            </a:r>
            <a:r>
              <a:rPr lang="fr-FR" sz="2000" b="1" i="0" dirty="0">
                <a:solidFill>
                  <a:schemeClr val="accent2">
                    <a:lumMod val="75000"/>
                  </a:schemeClr>
                </a:solidFill>
                <a:effectLst/>
                <a:latin typeface="+mj-lt"/>
              </a:rPr>
              <a:t>démontrer à l’ensemble de vos cibles que vous êtes actifs </a:t>
            </a:r>
            <a:r>
              <a:rPr lang="fr-FR" sz="2000" b="0" i="0" dirty="0">
                <a:solidFill>
                  <a:schemeClr val="accent2">
                    <a:lumMod val="75000"/>
                  </a:schemeClr>
                </a:solidFill>
                <a:effectLst/>
                <a:latin typeface="+mj-lt"/>
              </a:rPr>
              <a:t>et porté vers le digital. </a:t>
            </a:r>
            <a:r>
              <a:rPr lang="fr-FR" sz="2000" b="0" i="0" dirty="0">
                <a:solidFill>
                  <a:schemeClr val="accent2">
                    <a:lumMod val="75000"/>
                  </a:schemeClr>
                </a:solidFill>
                <a:effectLst/>
                <a:highlight>
                  <a:srgbClr val="FFFF00"/>
                </a:highlight>
                <a:latin typeface="+mj-lt"/>
              </a:rPr>
              <a:t>LA AUSSI C’EST ENCORE PLUS VRAI CES DERNIERS MOIS CAR C’EST L’UN VOIR LE SEUL MOYEN DE PROUVER QUE VOUS ETES ACTIFS ET DE PROPOSER DES ACTIVITES.</a:t>
            </a:r>
          </a:p>
          <a:p>
            <a:pPr marL="0" indent="0" algn="just">
              <a:buNone/>
            </a:pPr>
            <a:r>
              <a:rPr lang="fr-FR" sz="2000" b="0" i="0" dirty="0">
                <a:solidFill>
                  <a:schemeClr val="accent2">
                    <a:lumMod val="75000"/>
                  </a:schemeClr>
                </a:solidFill>
                <a:effectLst/>
                <a:latin typeface="+mj-lt"/>
              </a:rPr>
              <a:t>C’est un élément important en votre faveur, car votre image et votre réputation en ligne (e-réputation) va s’en trouver améliorée.</a:t>
            </a:r>
          </a:p>
          <a:p>
            <a:pPr marL="0" indent="0" algn="just">
              <a:buNone/>
            </a:pPr>
            <a:r>
              <a:rPr lang="fr-FR" sz="2000" b="0" i="0" dirty="0">
                <a:solidFill>
                  <a:schemeClr val="accent2">
                    <a:lumMod val="75000"/>
                  </a:schemeClr>
                </a:solidFill>
                <a:effectLst/>
                <a:latin typeface="+mj-lt"/>
              </a:rPr>
              <a:t>Une meilleure image et une plus grande visibilité sera plus susceptible </a:t>
            </a:r>
            <a:r>
              <a:rPr lang="fr-FR" sz="2000" b="1" i="0" dirty="0">
                <a:solidFill>
                  <a:schemeClr val="accent2">
                    <a:lumMod val="75000"/>
                  </a:schemeClr>
                </a:solidFill>
                <a:effectLst/>
                <a:latin typeface="+mj-lt"/>
              </a:rPr>
              <a:t>d’attirer et de séduire de potentiels nouveaux adhérents ou bénévoles</a:t>
            </a:r>
            <a:r>
              <a:rPr lang="fr-FR" sz="2000" b="0" i="0" dirty="0">
                <a:solidFill>
                  <a:schemeClr val="accent2">
                    <a:lumMod val="75000"/>
                  </a:schemeClr>
                </a:solidFill>
                <a:effectLst/>
                <a:latin typeface="+mj-lt"/>
              </a:rPr>
              <a:t>. </a:t>
            </a:r>
            <a:r>
              <a:rPr lang="fr-FR" sz="2000" i="0" dirty="0">
                <a:solidFill>
                  <a:schemeClr val="accent2">
                    <a:lumMod val="75000"/>
                  </a:schemeClr>
                </a:solidFill>
                <a:effectLst/>
                <a:latin typeface="+mj-lt"/>
              </a:rPr>
              <a:t>C’est une plus-value importante des réseaux sociaux ! C’est même </a:t>
            </a:r>
            <a:r>
              <a:rPr lang="fr-FR" sz="2000" b="1" i="0" dirty="0">
                <a:solidFill>
                  <a:schemeClr val="accent2">
                    <a:lumMod val="75000"/>
                  </a:schemeClr>
                </a:solidFill>
                <a:effectLst/>
                <a:latin typeface="+mj-lt"/>
              </a:rPr>
              <a:t>l’une des principales raisons </a:t>
            </a:r>
            <a:r>
              <a:rPr lang="fr-FR" sz="2000" i="0" dirty="0">
                <a:solidFill>
                  <a:schemeClr val="accent2">
                    <a:lumMod val="75000"/>
                  </a:schemeClr>
                </a:solidFill>
                <a:effectLst/>
                <a:latin typeface="+mj-lt"/>
              </a:rPr>
              <a:t>pour vos structures </a:t>
            </a:r>
            <a:r>
              <a:rPr lang="fr-FR" sz="2000" b="1" i="0" dirty="0">
                <a:solidFill>
                  <a:schemeClr val="accent2">
                    <a:lumMod val="75000"/>
                  </a:schemeClr>
                </a:solidFill>
                <a:effectLst/>
                <a:latin typeface="+mj-lt"/>
              </a:rPr>
              <a:t>de sauter le pas de la communication digitale.</a:t>
            </a:r>
          </a:p>
          <a:p>
            <a:pPr marL="0" indent="0">
              <a:buNone/>
            </a:pPr>
            <a:endParaRPr lang="fr-FR" dirty="0"/>
          </a:p>
        </p:txBody>
      </p:sp>
      <p:pic>
        <p:nvPicPr>
          <p:cNvPr id="5" name="Image 4">
            <a:extLst>
              <a:ext uri="{FF2B5EF4-FFF2-40B4-BE49-F238E27FC236}">
                <a16:creationId xmlns:a16="http://schemas.microsoft.com/office/drawing/2014/main" id="{39B7CC3F-B0F8-4B50-B879-3D259E176568}"/>
              </a:ext>
            </a:extLst>
          </p:cNvPr>
          <p:cNvPicPr>
            <a:picLocks noChangeAspect="1"/>
          </p:cNvPicPr>
          <p:nvPr/>
        </p:nvPicPr>
        <p:blipFill>
          <a:blip r:embed="rId2"/>
          <a:stretch>
            <a:fillRect/>
          </a:stretch>
        </p:blipFill>
        <p:spPr>
          <a:xfrm>
            <a:off x="161552" y="16233"/>
            <a:ext cx="1362796" cy="640354"/>
          </a:xfrm>
          <a:prstGeom prst="rect">
            <a:avLst/>
          </a:prstGeom>
        </p:spPr>
      </p:pic>
    </p:spTree>
    <p:extLst>
      <p:ext uri="{BB962C8B-B14F-4D97-AF65-F5344CB8AC3E}">
        <p14:creationId xmlns:p14="http://schemas.microsoft.com/office/powerpoint/2010/main" val="31665732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16A23B4-3438-4557-99AB-6508D73CB344}"/>
              </a:ext>
            </a:extLst>
          </p:cNvPr>
          <p:cNvSpPr>
            <a:spLocks noGrp="1"/>
          </p:cNvSpPr>
          <p:nvPr>
            <p:ph idx="1"/>
          </p:nvPr>
        </p:nvSpPr>
        <p:spPr>
          <a:xfrm>
            <a:off x="2408460" y="900726"/>
            <a:ext cx="8915400" cy="5056548"/>
          </a:xfrm>
        </p:spPr>
        <p:txBody>
          <a:bodyPr>
            <a:normAutofit fontScale="92500" lnSpcReduction="20000"/>
          </a:bodyPr>
          <a:lstStyle/>
          <a:p>
            <a:pPr algn="l"/>
            <a:r>
              <a:rPr lang="fr-FR" sz="2200" b="1" dirty="0">
                <a:solidFill>
                  <a:schemeClr val="accent2">
                    <a:lumMod val="75000"/>
                  </a:schemeClr>
                </a:solidFill>
                <a:effectLst/>
                <a:highlight>
                  <a:srgbClr val="00FFFF"/>
                </a:highlight>
                <a:latin typeface="+mj-lt"/>
              </a:rPr>
              <a:t>Pour fidéliser votre équipe de bénévoles et d’adhérents</a:t>
            </a:r>
          </a:p>
          <a:p>
            <a:pPr marL="0" indent="0" algn="just">
              <a:buNone/>
            </a:pPr>
            <a:endParaRPr lang="fr-FR" sz="2000" b="0" i="0" dirty="0">
              <a:solidFill>
                <a:srgbClr val="5E5E7C"/>
              </a:solidFill>
              <a:effectLst/>
              <a:latin typeface="Roboto"/>
            </a:endParaRPr>
          </a:p>
          <a:p>
            <a:pPr marL="0" indent="0" algn="just">
              <a:buNone/>
            </a:pPr>
            <a:r>
              <a:rPr lang="fr-FR" sz="2200" b="0" i="0" dirty="0">
                <a:solidFill>
                  <a:schemeClr val="accent2">
                    <a:lumMod val="75000"/>
                  </a:schemeClr>
                </a:solidFill>
                <a:effectLst/>
                <a:latin typeface="+mj-lt"/>
              </a:rPr>
              <a:t>Les réseaux sociaux sont un bon moyen de fidéliser vos bénévoles, adhérents ou encore sponsors, mécènes. </a:t>
            </a:r>
            <a:r>
              <a:rPr lang="fr-FR" sz="2200" dirty="0">
                <a:solidFill>
                  <a:schemeClr val="accent2">
                    <a:lumMod val="75000"/>
                  </a:schemeClr>
                </a:solidFill>
                <a:latin typeface="+mj-lt"/>
              </a:rPr>
              <a:t>C’est </a:t>
            </a:r>
            <a:r>
              <a:rPr lang="fr-FR" sz="2200" b="0" i="0" dirty="0">
                <a:solidFill>
                  <a:schemeClr val="accent2">
                    <a:lumMod val="75000"/>
                  </a:schemeClr>
                </a:solidFill>
                <a:effectLst/>
                <a:latin typeface="+mj-lt"/>
              </a:rPr>
              <a:t> tout simplement </a:t>
            </a:r>
            <a:r>
              <a:rPr lang="fr-FR" sz="2200" b="1" i="0" dirty="0">
                <a:solidFill>
                  <a:schemeClr val="accent2">
                    <a:lumMod val="75000"/>
                  </a:schemeClr>
                </a:solidFill>
                <a:effectLst/>
                <a:latin typeface="+mj-lt"/>
              </a:rPr>
              <a:t>un des canaux numériques les plus efficaces en ce qui concerne la fidélisation</a:t>
            </a:r>
            <a:r>
              <a:rPr lang="fr-FR" sz="2200" b="0" i="0" dirty="0">
                <a:solidFill>
                  <a:schemeClr val="accent2">
                    <a:lumMod val="75000"/>
                  </a:schemeClr>
                </a:solidFill>
                <a:effectLst/>
                <a:latin typeface="+mj-lt"/>
              </a:rPr>
              <a:t>. </a:t>
            </a:r>
          </a:p>
          <a:p>
            <a:pPr marL="0" indent="0" algn="just">
              <a:buNone/>
            </a:pPr>
            <a:r>
              <a:rPr lang="fr-FR" sz="2200" dirty="0">
                <a:solidFill>
                  <a:schemeClr val="accent2">
                    <a:lumMod val="75000"/>
                  </a:schemeClr>
                </a:solidFill>
                <a:latin typeface="+mj-lt"/>
              </a:rPr>
              <a:t>Comme dit auparavant</a:t>
            </a:r>
            <a:r>
              <a:rPr lang="fr-FR" sz="2200" b="0" i="0" dirty="0">
                <a:solidFill>
                  <a:schemeClr val="accent2">
                    <a:lumMod val="75000"/>
                  </a:schemeClr>
                </a:solidFill>
                <a:effectLst/>
                <a:latin typeface="+mj-lt"/>
              </a:rPr>
              <a:t>, cela peut se traduire par la </a:t>
            </a:r>
            <a:r>
              <a:rPr lang="fr-FR" sz="2200" b="1" i="0" dirty="0">
                <a:solidFill>
                  <a:schemeClr val="accent2">
                    <a:lumMod val="75000"/>
                  </a:schemeClr>
                </a:solidFill>
                <a:effectLst/>
                <a:latin typeface="+mj-lt"/>
              </a:rPr>
              <a:t>mise en place d’un dialogue régulier </a:t>
            </a:r>
            <a:r>
              <a:rPr lang="fr-FR" sz="2200" b="0" i="0" dirty="0">
                <a:solidFill>
                  <a:schemeClr val="accent2">
                    <a:lumMod val="75000"/>
                  </a:schemeClr>
                </a:solidFill>
                <a:effectLst/>
                <a:latin typeface="+mj-lt"/>
              </a:rPr>
              <a:t>avec ses fans et sa communauté, </a:t>
            </a:r>
            <a:r>
              <a:rPr lang="fr-FR" sz="2200" b="1" i="0" dirty="0">
                <a:solidFill>
                  <a:schemeClr val="accent2">
                    <a:lumMod val="75000"/>
                  </a:schemeClr>
                </a:solidFill>
                <a:effectLst/>
                <a:latin typeface="+mj-lt"/>
              </a:rPr>
              <a:t>favorisant l’interaction</a:t>
            </a:r>
            <a:r>
              <a:rPr lang="fr-FR" sz="2200" b="0" i="0" dirty="0">
                <a:solidFill>
                  <a:schemeClr val="accent2">
                    <a:lumMod val="75000"/>
                  </a:schemeClr>
                </a:solidFill>
                <a:effectLst/>
                <a:latin typeface="+mj-lt"/>
              </a:rPr>
              <a:t>. Le fait </a:t>
            </a:r>
            <a:r>
              <a:rPr lang="fr-FR" sz="2200" b="1" i="0" dirty="0">
                <a:solidFill>
                  <a:schemeClr val="accent2">
                    <a:lumMod val="75000"/>
                  </a:schemeClr>
                </a:solidFill>
                <a:effectLst/>
                <a:latin typeface="+mj-lt"/>
              </a:rPr>
              <a:t>d’inciter à liker les publications </a:t>
            </a:r>
            <a:r>
              <a:rPr lang="fr-FR" sz="2200" b="0" i="0" dirty="0">
                <a:solidFill>
                  <a:schemeClr val="accent2">
                    <a:lumMod val="75000"/>
                  </a:schemeClr>
                </a:solidFill>
                <a:effectLst/>
                <a:latin typeface="+mj-lt"/>
              </a:rPr>
              <a:t>de l’association du club, et d’animer régulièrement ces dernières </a:t>
            </a:r>
            <a:r>
              <a:rPr lang="fr-FR" sz="2200" b="1" i="0" dirty="0">
                <a:solidFill>
                  <a:schemeClr val="accent2">
                    <a:lumMod val="75000"/>
                  </a:schemeClr>
                </a:solidFill>
                <a:effectLst/>
                <a:latin typeface="+mj-lt"/>
              </a:rPr>
              <a:t>améliore cette fidélisation</a:t>
            </a:r>
            <a:r>
              <a:rPr lang="fr-FR" sz="2200" b="0" i="0" dirty="0">
                <a:solidFill>
                  <a:schemeClr val="accent2">
                    <a:lumMod val="75000"/>
                  </a:schemeClr>
                </a:solidFill>
                <a:effectLst/>
                <a:latin typeface="+mj-lt"/>
              </a:rPr>
              <a:t>.</a:t>
            </a:r>
          </a:p>
          <a:p>
            <a:pPr marL="0" indent="0" algn="just">
              <a:buNone/>
            </a:pPr>
            <a:r>
              <a:rPr lang="fr-FR" sz="2200" b="1" i="0" dirty="0">
                <a:solidFill>
                  <a:schemeClr val="accent2">
                    <a:lumMod val="75000"/>
                  </a:schemeClr>
                </a:solidFill>
                <a:effectLst/>
                <a:latin typeface="+mj-lt"/>
              </a:rPr>
              <a:t>Il est </a:t>
            </a:r>
            <a:r>
              <a:rPr lang="fr-FR" sz="2200" b="0" i="0" dirty="0">
                <a:solidFill>
                  <a:schemeClr val="accent2">
                    <a:lumMod val="75000"/>
                  </a:schemeClr>
                </a:solidFill>
                <a:effectLst/>
                <a:latin typeface="+mj-lt"/>
              </a:rPr>
              <a:t>souvent </a:t>
            </a:r>
            <a:r>
              <a:rPr lang="fr-FR" sz="2200" b="1" i="0" dirty="0">
                <a:solidFill>
                  <a:schemeClr val="accent2">
                    <a:lumMod val="75000"/>
                  </a:schemeClr>
                </a:solidFill>
                <a:effectLst/>
                <a:latin typeface="+mj-lt"/>
              </a:rPr>
              <a:t>plus simple de fidéliser une personne via les réseaux sociaux plutôt</a:t>
            </a:r>
            <a:r>
              <a:rPr lang="fr-FR" sz="2200" b="0" i="0" dirty="0">
                <a:solidFill>
                  <a:schemeClr val="accent2">
                    <a:lumMod val="75000"/>
                  </a:schemeClr>
                </a:solidFill>
                <a:effectLst/>
                <a:latin typeface="+mj-lt"/>
              </a:rPr>
              <a:t> que via d’autres canaux plus traditionnels. </a:t>
            </a:r>
          </a:p>
          <a:p>
            <a:pPr marL="0" indent="0" algn="just">
              <a:buNone/>
            </a:pPr>
            <a:r>
              <a:rPr lang="fr-FR" sz="2200" b="1" dirty="0">
                <a:solidFill>
                  <a:schemeClr val="accent2">
                    <a:lumMod val="75000"/>
                  </a:schemeClr>
                </a:solidFill>
                <a:latin typeface="+mj-lt"/>
              </a:rPr>
              <a:t>Pourquoi</a:t>
            </a:r>
            <a:r>
              <a:rPr lang="fr-FR" sz="2200" b="1" i="0" dirty="0">
                <a:solidFill>
                  <a:schemeClr val="accent2">
                    <a:lumMod val="75000"/>
                  </a:schemeClr>
                </a:solidFill>
                <a:effectLst/>
                <a:latin typeface="+mj-lt"/>
              </a:rPr>
              <a:t> ? </a:t>
            </a:r>
            <a:r>
              <a:rPr lang="fr-FR" sz="2200" b="0" i="0" dirty="0">
                <a:solidFill>
                  <a:schemeClr val="accent2">
                    <a:lumMod val="75000"/>
                  </a:schemeClr>
                </a:solidFill>
                <a:effectLst/>
                <a:latin typeface="+mj-lt"/>
              </a:rPr>
              <a:t>Sur les réseaux sociaux, </a:t>
            </a:r>
            <a:r>
              <a:rPr lang="fr-FR" sz="2200" b="1" i="0" dirty="0">
                <a:solidFill>
                  <a:schemeClr val="accent2">
                    <a:lumMod val="75000"/>
                  </a:schemeClr>
                </a:solidFill>
                <a:effectLst/>
                <a:latin typeface="+mj-lt"/>
              </a:rPr>
              <a:t>les personnes acceptent elles même de suivre vos pages</a:t>
            </a:r>
            <a:r>
              <a:rPr lang="fr-FR" sz="2200" b="0" i="0" dirty="0">
                <a:solidFill>
                  <a:schemeClr val="accent2">
                    <a:lumMod val="75000"/>
                  </a:schemeClr>
                </a:solidFill>
                <a:effectLst/>
                <a:latin typeface="+mj-lt"/>
              </a:rPr>
              <a:t> ou vos profils. </a:t>
            </a:r>
            <a:r>
              <a:rPr lang="fr-FR" sz="2200" b="1" i="0" dirty="0">
                <a:solidFill>
                  <a:schemeClr val="accent2">
                    <a:lumMod val="75000"/>
                  </a:schemeClr>
                </a:solidFill>
                <a:effectLst/>
                <a:latin typeface="+mj-lt"/>
              </a:rPr>
              <a:t>Elles s’ouvrent à vous </a:t>
            </a:r>
            <a:r>
              <a:rPr lang="fr-FR" sz="2200" b="0" i="0" dirty="0">
                <a:solidFill>
                  <a:schemeClr val="accent2">
                    <a:lumMod val="75000"/>
                  </a:schemeClr>
                </a:solidFill>
                <a:effectLst/>
                <a:latin typeface="+mj-lt"/>
              </a:rPr>
              <a:t>en montrant de l’intérêt pour votre association. </a:t>
            </a:r>
            <a:r>
              <a:rPr lang="fr-FR" sz="2200" b="1" i="0" dirty="0">
                <a:solidFill>
                  <a:schemeClr val="accent2">
                    <a:lumMod val="75000"/>
                  </a:schemeClr>
                </a:solidFill>
                <a:effectLst/>
                <a:latin typeface="+mj-lt"/>
              </a:rPr>
              <a:t>Ces personnes seront </a:t>
            </a:r>
            <a:r>
              <a:rPr lang="fr-FR" sz="2200" dirty="0">
                <a:solidFill>
                  <a:schemeClr val="accent2">
                    <a:lumMod val="75000"/>
                  </a:schemeClr>
                </a:solidFill>
                <a:latin typeface="+mj-lt"/>
              </a:rPr>
              <a:t>donc</a:t>
            </a:r>
            <a:r>
              <a:rPr lang="fr-FR" sz="2200" b="0" i="0" dirty="0">
                <a:solidFill>
                  <a:schemeClr val="accent2">
                    <a:lumMod val="75000"/>
                  </a:schemeClr>
                </a:solidFill>
                <a:effectLst/>
                <a:latin typeface="+mj-lt"/>
              </a:rPr>
              <a:t> </a:t>
            </a:r>
            <a:r>
              <a:rPr lang="fr-FR" sz="2200" b="1" i="0" dirty="0">
                <a:solidFill>
                  <a:schemeClr val="accent2">
                    <a:lumMod val="75000"/>
                  </a:schemeClr>
                </a:solidFill>
                <a:effectLst/>
                <a:latin typeface="+mj-lt"/>
              </a:rPr>
              <a:t>beaucoup plus réceptives </a:t>
            </a:r>
            <a:r>
              <a:rPr lang="fr-FR" sz="2200" b="0" i="0" dirty="0">
                <a:solidFill>
                  <a:schemeClr val="accent2">
                    <a:lumMod val="75000"/>
                  </a:schemeClr>
                </a:solidFill>
                <a:effectLst/>
                <a:latin typeface="+mj-lt"/>
              </a:rPr>
              <a:t>à vos messages !</a:t>
            </a:r>
          </a:p>
          <a:p>
            <a:endParaRPr lang="fr-FR" dirty="0"/>
          </a:p>
        </p:txBody>
      </p:sp>
      <p:pic>
        <p:nvPicPr>
          <p:cNvPr id="4" name="Image 3">
            <a:extLst>
              <a:ext uri="{FF2B5EF4-FFF2-40B4-BE49-F238E27FC236}">
                <a16:creationId xmlns:a16="http://schemas.microsoft.com/office/drawing/2014/main" id="{9A17FBF3-2BCC-49CE-A839-219D5B043FD0}"/>
              </a:ext>
            </a:extLst>
          </p:cNvPr>
          <p:cNvPicPr>
            <a:picLocks noChangeAspect="1"/>
          </p:cNvPicPr>
          <p:nvPr/>
        </p:nvPicPr>
        <p:blipFill>
          <a:blip r:embed="rId2"/>
          <a:stretch>
            <a:fillRect/>
          </a:stretch>
        </p:blipFill>
        <p:spPr>
          <a:xfrm>
            <a:off x="161552" y="16233"/>
            <a:ext cx="1362796" cy="640354"/>
          </a:xfrm>
          <a:prstGeom prst="rect">
            <a:avLst/>
          </a:prstGeom>
        </p:spPr>
      </p:pic>
    </p:spTree>
    <p:extLst>
      <p:ext uri="{BB962C8B-B14F-4D97-AF65-F5344CB8AC3E}">
        <p14:creationId xmlns:p14="http://schemas.microsoft.com/office/powerpoint/2010/main" val="17355729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A8867C-E87B-4B78-B256-639D4600DA43}"/>
              </a:ext>
            </a:extLst>
          </p:cNvPr>
          <p:cNvSpPr>
            <a:spLocks noGrp="1"/>
          </p:cNvSpPr>
          <p:nvPr>
            <p:ph type="title"/>
          </p:nvPr>
        </p:nvSpPr>
        <p:spPr>
          <a:xfrm>
            <a:off x="3788418" y="528898"/>
            <a:ext cx="6100957" cy="407248"/>
          </a:xfrm>
        </p:spPr>
        <p:txBody>
          <a:bodyPr>
            <a:normAutofit/>
          </a:bodyPr>
          <a:lstStyle/>
          <a:p>
            <a:r>
              <a:rPr lang="fr-FR" sz="1800" b="1" dirty="0">
                <a:highlight>
                  <a:srgbClr val="00FFFF"/>
                </a:highlight>
              </a:rPr>
              <a:t>Les différents canaux de communication numériques </a:t>
            </a:r>
          </a:p>
        </p:txBody>
      </p:sp>
      <p:pic>
        <p:nvPicPr>
          <p:cNvPr id="5" name="Espace réservé du contenu 4">
            <a:extLst>
              <a:ext uri="{FF2B5EF4-FFF2-40B4-BE49-F238E27FC236}">
                <a16:creationId xmlns:a16="http://schemas.microsoft.com/office/drawing/2014/main" id="{C6112F6D-287B-404C-A343-DEBBDE5E0B3C}"/>
              </a:ext>
            </a:extLst>
          </p:cNvPr>
          <p:cNvPicPr>
            <a:picLocks noGrp="1" noChangeAspect="1"/>
          </p:cNvPicPr>
          <p:nvPr>
            <p:ph idx="1"/>
          </p:nvPr>
        </p:nvPicPr>
        <p:blipFill>
          <a:blip r:embed="rId2"/>
          <a:stretch>
            <a:fillRect/>
          </a:stretch>
        </p:blipFill>
        <p:spPr>
          <a:xfrm>
            <a:off x="3892550" y="1257911"/>
            <a:ext cx="5996825" cy="5600089"/>
          </a:xfrm>
        </p:spPr>
      </p:pic>
      <p:pic>
        <p:nvPicPr>
          <p:cNvPr id="6" name="Image 5">
            <a:extLst>
              <a:ext uri="{FF2B5EF4-FFF2-40B4-BE49-F238E27FC236}">
                <a16:creationId xmlns:a16="http://schemas.microsoft.com/office/drawing/2014/main" id="{6D2FAF86-CD05-4090-8009-AC5004EDC3EE}"/>
              </a:ext>
            </a:extLst>
          </p:cNvPr>
          <p:cNvPicPr>
            <a:picLocks noChangeAspect="1"/>
          </p:cNvPicPr>
          <p:nvPr/>
        </p:nvPicPr>
        <p:blipFill>
          <a:blip r:embed="rId3"/>
          <a:stretch>
            <a:fillRect/>
          </a:stretch>
        </p:blipFill>
        <p:spPr>
          <a:xfrm>
            <a:off x="161552" y="16233"/>
            <a:ext cx="1362796" cy="640354"/>
          </a:xfrm>
          <a:prstGeom prst="rect">
            <a:avLst/>
          </a:prstGeom>
        </p:spPr>
      </p:pic>
    </p:spTree>
    <p:extLst>
      <p:ext uri="{BB962C8B-B14F-4D97-AF65-F5344CB8AC3E}">
        <p14:creationId xmlns:p14="http://schemas.microsoft.com/office/powerpoint/2010/main" val="1569768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7702A68-7612-40B2-B7FA-830BF9A2F72B}"/>
              </a:ext>
            </a:extLst>
          </p:cNvPr>
          <p:cNvSpPr>
            <a:spLocks noGrp="1"/>
          </p:cNvSpPr>
          <p:nvPr>
            <p:ph idx="1"/>
          </p:nvPr>
        </p:nvSpPr>
        <p:spPr>
          <a:xfrm>
            <a:off x="2589212" y="1155404"/>
            <a:ext cx="8915400" cy="4511749"/>
          </a:xfrm>
        </p:spPr>
        <p:txBody>
          <a:bodyPr>
            <a:normAutofit/>
          </a:bodyPr>
          <a:lstStyle/>
          <a:p>
            <a:pPr algn="l"/>
            <a:r>
              <a:rPr lang="fr-FR" sz="2000" b="1" dirty="0">
                <a:solidFill>
                  <a:schemeClr val="accent2">
                    <a:lumMod val="75000"/>
                  </a:schemeClr>
                </a:solidFill>
                <a:effectLst/>
                <a:highlight>
                  <a:srgbClr val="00FFFF"/>
                </a:highlight>
                <a:latin typeface="+mj-lt"/>
              </a:rPr>
              <a:t>Pour communiquer à moindre coût</a:t>
            </a:r>
            <a:endParaRPr lang="fr-FR" sz="2000" b="1" i="0" dirty="0">
              <a:solidFill>
                <a:schemeClr val="accent2">
                  <a:lumMod val="75000"/>
                </a:schemeClr>
              </a:solidFill>
              <a:highlight>
                <a:srgbClr val="00FFFF"/>
              </a:highlight>
              <a:latin typeface="+mj-lt"/>
            </a:endParaRPr>
          </a:p>
          <a:p>
            <a:pPr marL="0" indent="0" algn="just">
              <a:buNone/>
            </a:pPr>
            <a:r>
              <a:rPr lang="fr-FR" sz="2000" b="0" i="0" dirty="0">
                <a:solidFill>
                  <a:schemeClr val="accent2">
                    <a:lumMod val="75000"/>
                  </a:schemeClr>
                </a:solidFill>
                <a:effectLst/>
              </a:rPr>
              <a:t>La plupart des </a:t>
            </a:r>
            <a:r>
              <a:rPr lang="fr-FR" sz="2000" b="1" i="0" dirty="0">
                <a:solidFill>
                  <a:schemeClr val="accent2">
                    <a:lumMod val="75000"/>
                  </a:schemeClr>
                </a:solidFill>
                <a:effectLst/>
              </a:rPr>
              <a:t>associations</a:t>
            </a:r>
            <a:r>
              <a:rPr lang="fr-FR" sz="2000" b="0" i="0" dirty="0">
                <a:solidFill>
                  <a:schemeClr val="accent2">
                    <a:lumMod val="75000"/>
                  </a:schemeClr>
                </a:solidFill>
                <a:effectLst/>
              </a:rPr>
              <a:t>, des </a:t>
            </a:r>
            <a:r>
              <a:rPr lang="fr-FR" sz="2000" b="1" i="0" dirty="0">
                <a:solidFill>
                  <a:schemeClr val="accent2">
                    <a:lumMod val="75000"/>
                  </a:schemeClr>
                </a:solidFill>
                <a:effectLst/>
              </a:rPr>
              <a:t>clubs cherchent des moyens de communication à faible coût</a:t>
            </a:r>
            <a:r>
              <a:rPr lang="fr-FR" sz="2000" b="0" i="0" dirty="0">
                <a:solidFill>
                  <a:schemeClr val="accent2">
                    <a:lumMod val="75000"/>
                  </a:schemeClr>
                </a:solidFill>
                <a:effectLst/>
              </a:rPr>
              <a:t>, rentrant dans leur budget serré. </a:t>
            </a:r>
          </a:p>
          <a:p>
            <a:pPr marL="0" indent="0" algn="just">
              <a:buNone/>
            </a:pPr>
            <a:r>
              <a:rPr lang="fr-FR" sz="2000" b="0" i="0" dirty="0">
                <a:solidFill>
                  <a:schemeClr val="accent2">
                    <a:lumMod val="75000"/>
                  </a:schemeClr>
                </a:solidFill>
                <a:effectLst/>
              </a:rPr>
              <a:t>C’est là que les réseaux sociaux entrent en jeu</a:t>
            </a:r>
            <a:r>
              <a:rPr lang="fr-FR" sz="2000" b="1" i="0" dirty="0">
                <a:solidFill>
                  <a:schemeClr val="accent2">
                    <a:lumMod val="75000"/>
                  </a:schemeClr>
                </a:solidFill>
                <a:effectLst/>
              </a:rPr>
              <a:t>. L’utilisation des réseaux sociaux</a:t>
            </a:r>
            <a:r>
              <a:rPr lang="fr-FR" sz="2000" b="0" i="0" dirty="0">
                <a:solidFill>
                  <a:schemeClr val="accent2">
                    <a:lumMod val="75000"/>
                  </a:schemeClr>
                </a:solidFill>
                <a:effectLst/>
              </a:rPr>
              <a:t> (c’est-à-dire, avoir une page ou un profil, publier n’importe quel contenu etc.) </a:t>
            </a:r>
            <a:r>
              <a:rPr lang="fr-FR" sz="2000" b="1" i="0" dirty="0">
                <a:solidFill>
                  <a:schemeClr val="accent2">
                    <a:lumMod val="75000"/>
                  </a:schemeClr>
                </a:solidFill>
                <a:effectLst/>
              </a:rPr>
              <a:t>est entièrement gratuite pour tout le monde</a:t>
            </a:r>
            <a:r>
              <a:rPr lang="fr-FR" sz="2000" b="0" i="0" dirty="0">
                <a:solidFill>
                  <a:schemeClr val="accent2">
                    <a:lumMod val="75000"/>
                  </a:schemeClr>
                </a:solidFill>
                <a:effectLst/>
              </a:rPr>
              <a:t>, et ce quel que soit le réseau social choisi. </a:t>
            </a:r>
          </a:p>
          <a:p>
            <a:pPr marL="0" indent="0" algn="just">
              <a:buNone/>
            </a:pPr>
            <a:r>
              <a:rPr lang="fr-FR" sz="2000" b="1" dirty="0">
                <a:solidFill>
                  <a:schemeClr val="accent2">
                    <a:lumMod val="75000"/>
                  </a:schemeClr>
                </a:solidFill>
              </a:rPr>
              <a:t>L</a:t>
            </a:r>
            <a:r>
              <a:rPr lang="fr-FR" sz="2000" b="1" i="0" dirty="0">
                <a:solidFill>
                  <a:schemeClr val="accent2">
                    <a:lumMod val="75000"/>
                  </a:schemeClr>
                </a:solidFill>
                <a:effectLst/>
              </a:rPr>
              <a:t>a publicité payante </a:t>
            </a:r>
            <a:r>
              <a:rPr lang="fr-FR" sz="2000" b="0" i="0" dirty="0">
                <a:solidFill>
                  <a:schemeClr val="accent2">
                    <a:lumMod val="75000"/>
                  </a:schemeClr>
                </a:solidFill>
                <a:effectLst/>
              </a:rPr>
              <a:t>sur ces plateformes (appelée </a:t>
            </a:r>
            <a:r>
              <a:rPr lang="fr-FR" sz="2000" b="0" i="1" dirty="0">
                <a:solidFill>
                  <a:schemeClr val="accent2">
                    <a:lumMod val="75000"/>
                  </a:schemeClr>
                </a:solidFill>
                <a:effectLst/>
              </a:rPr>
              <a:t>Social Ads</a:t>
            </a:r>
            <a:r>
              <a:rPr lang="fr-FR" sz="2000" b="0" i="0" dirty="0">
                <a:solidFill>
                  <a:schemeClr val="accent2">
                    <a:lumMod val="75000"/>
                  </a:schemeClr>
                </a:solidFill>
                <a:effectLst/>
              </a:rPr>
              <a:t>), </a:t>
            </a:r>
            <a:r>
              <a:rPr lang="fr-FR" sz="2000" b="1" i="0" dirty="0">
                <a:solidFill>
                  <a:schemeClr val="accent2">
                    <a:lumMod val="75000"/>
                  </a:schemeClr>
                </a:solidFill>
                <a:effectLst/>
              </a:rPr>
              <a:t>n’est</a:t>
            </a:r>
            <a:r>
              <a:rPr lang="fr-FR" sz="2000" b="0" i="0" dirty="0">
                <a:solidFill>
                  <a:schemeClr val="accent2">
                    <a:lumMod val="75000"/>
                  </a:schemeClr>
                </a:solidFill>
                <a:effectLst/>
              </a:rPr>
              <a:t>  </a:t>
            </a:r>
            <a:r>
              <a:rPr lang="fr-FR" sz="2000" b="1" i="0" dirty="0">
                <a:solidFill>
                  <a:schemeClr val="accent2">
                    <a:lumMod val="75000"/>
                  </a:schemeClr>
                </a:solidFill>
                <a:effectLst/>
              </a:rPr>
              <a:t>pas</a:t>
            </a:r>
            <a:r>
              <a:rPr lang="fr-FR" sz="2000" b="0" i="0" dirty="0">
                <a:solidFill>
                  <a:schemeClr val="accent2">
                    <a:lumMod val="75000"/>
                  </a:schemeClr>
                </a:solidFill>
                <a:effectLst/>
              </a:rPr>
              <a:t> une option </a:t>
            </a:r>
            <a:r>
              <a:rPr lang="fr-FR" sz="2000" b="1" i="0" dirty="0">
                <a:solidFill>
                  <a:schemeClr val="accent2">
                    <a:lumMod val="75000"/>
                  </a:schemeClr>
                </a:solidFill>
                <a:effectLst/>
              </a:rPr>
              <a:t>très adaptée </a:t>
            </a:r>
            <a:r>
              <a:rPr lang="fr-FR" sz="2000" b="0" i="0" dirty="0">
                <a:solidFill>
                  <a:schemeClr val="accent2">
                    <a:lumMod val="75000"/>
                  </a:schemeClr>
                </a:solidFill>
                <a:effectLst/>
              </a:rPr>
              <a:t>aux associations, elle n’est  </a:t>
            </a:r>
            <a:r>
              <a:rPr lang="fr-FR" sz="2000" b="1" i="0" dirty="0">
                <a:solidFill>
                  <a:schemeClr val="accent2">
                    <a:lumMod val="75000"/>
                  </a:schemeClr>
                </a:solidFill>
                <a:effectLst/>
              </a:rPr>
              <a:t>à utiliser </a:t>
            </a:r>
            <a:r>
              <a:rPr lang="fr-FR" sz="2000" b="0" i="0" dirty="0">
                <a:solidFill>
                  <a:schemeClr val="accent2">
                    <a:lumMod val="75000"/>
                  </a:schemeClr>
                </a:solidFill>
                <a:effectLst/>
              </a:rPr>
              <a:t>seulement </a:t>
            </a:r>
            <a:r>
              <a:rPr lang="fr-FR" sz="2000" b="1" i="0" dirty="0">
                <a:solidFill>
                  <a:schemeClr val="accent2">
                    <a:lumMod val="75000"/>
                  </a:schemeClr>
                </a:solidFill>
                <a:effectLst/>
              </a:rPr>
              <a:t>si vous avez un budget alloué </a:t>
            </a:r>
            <a:r>
              <a:rPr lang="fr-FR" sz="2000" b="0" i="0" dirty="0">
                <a:solidFill>
                  <a:schemeClr val="accent2">
                    <a:lumMod val="75000"/>
                  </a:schemeClr>
                </a:solidFill>
                <a:effectLst/>
              </a:rPr>
              <a:t>à cette dépense !</a:t>
            </a:r>
          </a:p>
          <a:p>
            <a:endParaRPr lang="fr-FR" dirty="0"/>
          </a:p>
          <a:p>
            <a:endParaRPr lang="fr-FR" dirty="0"/>
          </a:p>
        </p:txBody>
      </p:sp>
      <p:pic>
        <p:nvPicPr>
          <p:cNvPr id="4" name="Image 3">
            <a:extLst>
              <a:ext uri="{FF2B5EF4-FFF2-40B4-BE49-F238E27FC236}">
                <a16:creationId xmlns:a16="http://schemas.microsoft.com/office/drawing/2014/main" id="{A8466DFB-3BA9-4E40-9EA6-5587B965A800}"/>
              </a:ext>
            </a:extLst>
          </p:cNvPr>
          <p:cNvPicPr>
            <a:picLocks noChangeAspect="1"/>
          </p:cNvPicPr>
          <p:nvPr/>
        </p:nvPicPr>
        <p:blipFill>
          <a:blip r:embed="rId2"/>
          <a:stretch>
            <a:fillRect/>
          </a:stretch>
        </p:blipFill>
        <p:spPr>
          <a:xfrm>
            <a:off x="161552" y="16233"/>
            <a:ext cx="1362796" cy="640354"/>
          </a:xfrm>
          <a:prstGeom prst="rect">
            <a:avLst/>
          </a:prstGeom>
        </p:spPr>
      </p:pic>
    </p:spTree>
    <p:extLst>
      <p:ext uri="{BB962C8B-B14F-4D97-AF65-F5344CB8AC3E}">
        <p14:creationId xmlns:p14="http://schemas.microsoft.com/office/powerpoint/2010/main" val="1381560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2CBF476-C27D-4D8A-A7B5-C6F26F9A8B25}"/>
              </a:ext>
            </a:extLst>
          </p:cNvPr>
          <p:cNvSpPr>
            <a:spLocks noGrp="1"/>
          </p:cNvSpPr>
          <p:nvPr>
            <p:ph idx="1"/>
          </p:nvPr>
        </p:nvSpPr>
        <p:spPr>
          <a:xfrm>
            <a:off x="2599845" y="274674"/>
            <a:ext cx="8915400" cy="5860312"/>
          </a:xfrm>
        </p:spPr>
        <p:txBody>
          <a:bodyPr>
            <a:normAutofit fontScale="92500"/>
          </a:bodyPr>
          <a:lstStyle/>
          <a:p>
            <a:r>
              <a:rPr lang="fr-FR" sz="2000" b="1" i="0" dirty="0">
                <a:solidFill>
                  <a:schemeClr val="accent2">
                    <a:lumMod val="75000"/>
                  </a:schemeClr>
                </a:solidFill>
                <a:effectLst/>
                <a:highlight>
                  <a:srgbClr val="00FFFF"/>
                </a:highlight>
                <a:latin typeface="+mj-lt"/>
                <a:ea typeface="Verdana" panose="020B0604030504040204" pitchFamily="34" charset="0"/>
                <a:cs typeface="Verdana" panose="020B0604030504040204" pitchFamily="34" charset="0"/>
              </a:rPr>
              <a:t>Augmenter la valeur «commanditable» (sponsor)</a:t>
            </a:r>
            <a:endParaRPr lang="fr-FR" sz="2000" b="1" dirty="0">
              <a:solidFill>
                <a:schemeClr val="accent2">
                  <a:lumMod val="75000"/>
                </a:schemeClr>
              </a:solidFill>
              <a:latin typeface="Verdana" panose="020B0604030504040204" pitchFamily="34" charset="0"/>
            </a:endParaRPr>
          </a:p>
          <a:p>
            <a:pPr marL="0" indent="0" algn="just">
              <a:buNone/>
            </a:pPr>
            <a:r>
              <a:rPr lang="fr-FR" sz="2000" b="1" dirty="0">
                <a:solidFill>
                  <a:schemeClr val="accent2">
                    <a:lumMod val="75000"/>
                  </a:schemeClr>
                </a:solidFill>
              </a:rPr>
              <a:t>T</a:t>
            </a:r>
            <a:r>
              <a:rPr lang="fr-FR" sz="2000" b="1" i="0" dirty="0">
                <a:solidFill>
                  <a:schemeClr val="accent2">
                    <a:lumMod val="75000"/>
                  </a:schemeClr>
                </a:solidFill>
                <a:effectLst/>
              </a:rPr>
              <a:t>oute équipe sportive, </a:t>
            </a:r>
            <a:r>
              <a:rPr lang="fr-FR" sz="2000" b="1" dirty="0">
                <a:solidFill>
                  <a:schemeClr val="accent2">
                    <a:lumMod val="75000"/>
                  </a:schemeClr>
                </a:solidFill>
              </a:rPr>
              <a:t>association, ou club a besoin de</a:t>
            </a:r>
            <a:r>
              <a:rPr lang="fr-FR" sz="2000" b="1" i="0" dirty="0">
                <a:solidFill>
                  <a:schemeClr val="accent2">
                    <a:lumMod val="75000"/>
                  </a:schemeClr>
                </a:solidFill>
                <a:effectLst/>
              </a:rPr>
              <a:t> commanditaires </a:t>
            </a:r>
            <a:r>
              <a:rPr lang="fr-FR" sz="2000" b="0" i="0" dirty="0">
                <a:solidFill>
                  <a:schemeClr val="accent2">
                    <a:lumMod val="75000"/>
                  </a:schemeClr>
                </a:solidFill>
                <a:effectLst/>
              </a:rPr>
              <a:t>(sponsors). </a:t>
            </a:r>
            <a:r>
              <a:rPr lang="fr-FR" sz="2000" b="0" i="0" dirty="0">
                <a:solidFill>
                  <a:schemeClr val="accent2">
                    <a:lumMod val="75000"/>
                  </a:schemeClr>
                </a:solidFill>
                <a:effectLst/>
                <a:highlight>
                  <a:srgbClr val="FFFF00"/>
                </a:highlight>
              </a:rPr>
              <a:t>REALITE ENCORE PLUS AVEREE </a:t>
            </a:r>
            <a:r>
              <a:rPr lang="fr-FR" sz="2000" dirty="0">
                <a:solidFill>
                  <a:schemeClr val="accent2">
                    <a:lumMod val="75000"/>
                  </a:schemeClr>
                </a:solidFill>
                <a:highlight>
                  <a:srgbClr val="FFFF00"/>
                </a:highlight>
              </a:rPr>
              <a:t>PAR LA SITUATION ACTUELLE ET LA PERTE D’ADHERENTS.</a:t>
            </a:r>
            <a:endParaRPr lang="fr-FR" sz="2000" b="0" i="0" dirty="0">
              <a:solidFill>
                <a:schemeClr val="accent2">
                  <a:lumMod val="75000"/>
                </a:schemeClr>
              </a:solidFill>
              <a:effectLst/>
              <a:highlight>
                <a:srgbClr val="FFFF00"/>
              </a:highlight>
            </a:endParaRPr>
          </a:p>
          <a:p>
            <a:pPr marL="0" indent="0" algn="just">
              <a:buNone/>
            </a:pPr>
            <a:r>
              <a:rPr lang="fr-FR" sz="2000" dirty="0">
                <a:solidFill>
                  <a:schemeClr val="accent2">
                    <a:lumMod val="75000"/>
                  </a:schemeClr>
                </a:solidFill>
              </a:rPr>
              <a:t>L</a:t>
            </a:r>
            <a:r>
              <a:rPr lang="fr-FR" sz="2000" b="0" i="0" dirty="0">
                <a:solidFill>
                  <a:schemeClr val="accent2">
                    <a:lumMod val="75000"/>
                  </a:schemeClr>
                </a:solidFill>
                <a:effectLst/>
              </a:rPr>
              <a:t>es médias sociaux </a:t>
            </a:r>
            <a:r>
              <a:rPr lang="fr-FR" sz="2000" dirty="0">
                <a:solidFill>
                  <a:schemeClr val="accent2">
                    <a:lumMod val="75000"/>
                  </a:schemeClr>
                </a:solidFill>
              </a:rPr>
              <a:t>ne </a:t>
            </a:r>
            <a:r>
              <a:rPr lang="fr-FR" sz="2000" b="0" i="0" dirty="0">
                <a:solidFill>
                  <a:schemeClr val="accent2">
                    <a:lumMod val="75000"/>
                  </a:schemeClr>
                </a:solidFill>
                <a:effectLst/>
              </a:rPr>
              <a:t>vont pas vous permettre d’obtenir un </a:t>
            </a:r>
            <a:r>
              <a:rPr lang="fr-FR" sz="2000" dirty="0">
                <a:solidFill>
                  <a:schemeClr val="accent2">
                    <a:lumMod val="75000"/>
                  </a:schemeClr>
                </a:solidFill>
              </a:rPr>
              <a:t>nouveau contrat ou partenariat</a:t>
            </a:r>
            <a:r>
              <a:rPr lang="fr-FR" sz="2000" b="0" i="0" dirty="0">
                <a:solidFill>
                  <a:schemeClr val="accent2">
                    <a:lumMod val="75000"/>
                  </a:schemeClr>
                </a:solidFill>
                <a:effectLst/>
              </a:rPr>
              <a:t>, mais plutôt y contribuer. </a:t>
            </a:r>
          </a:p>
          <a:p>
            <a:pPr marL="0" indent="0" algn="just">
              <a:buNone/>
            </a:pPr>
            <a:r>
              <a:rPr lang="fr-FR" sz="2000" b="1" i="0" dirty="0">
                <a:solidFill>
                  <a:schemeClr val="accent2">
                    <a:lumMod val="75000"/>
                  </a:schemeClr>
                </a:solidFill>
                <a:effectLst/>
              </a:rPr>
              <a:t>En étant présent et actif sur les médias sociaux vous augmentez votre valeur.</a:t>
            </a:r>
          </a:p>
          <a:p>
            <a:pPr marL="0" indent="0" algn="just">
              <a:buNone/>
            </a:pPr>
            <a:r>
              <a:rPr lang="fr-FR" sz="2000" b="1" i="0" dirty="0">
                <a:solidFill>
                  <a:schemeClr val="accent2">
                    <a:lumMod val="75000"/>
                  </a:schemeClr>
                </a:solidFill>
                <a:effectLst/>
              </a:rPr>
              <a:t>Pourquoi ?</a:t>
            </a:r>
            <a:r>
              <a:rPr lang="fr-FR" sz="2000" b="0" i="0" dirty="0">
                <a:solidFill>
                  <a:schemeClr val="accent2">
                    <a:lumMod val="75000"/>
                  </a:schemeClr>
                </a:solidFill>
                <a:effectLst/>
              </a:rPr>
              <a:t> </a:t>
            </a:r>
            <a:r>
              <a:rPr lang="fr-FR" sz="2000" b="1" i="0" dirty="0">
                <a:solidFill>
                  <a:schemeClr val="accent2">
                    <a:lumMod val="75000"/>
                  </a:schemeClr>
                </a:solidFill>
                <a:effectLst/>
              </a:rPr>
              <a:t>Parce que vous êtes </a:t>
            </a:r>
            <a:r>
              <a:rPr lang="fr-FR" sz="2000" b="0" i="0" dirty="0">
                <a:solidFill>
                  <a:schemeClr val="accent2">
                    <a:lumMod val="75000"/>
                  </a:schemeClr>
                </a:solidFill>
                <a:effectLst/>
              </a:rPr>
              <a:t>de ce fait </a:t>
            </a:r>
            <a:r>
              <a:rPr lang="fr-FR" sz="2000" b="1" i="0" dirty="0">
                <a:solidFill>
                  <a:schemeClr val="accent2">
                    <a:lumMod val="75000"/>
                  </a:schemeClr>
                </a:solidFill>
                <a:effectLst/>
              </a:rPr>
              <a:t>un média avec une audience</a:t>
            </a:r>
            <a:r>
              <a:rPr lang="fr-FR" sz="2000" b="0" i="0" dirty="0">
                <a:solidFill>
                  <a:schemeClr val="accent2">
                    <a:lumMod val="75000"/>
                  </a:schemeClr>
                </a:solidFill>
                <a:effectLst/>
              </a:rPr>
              <a:t>.</a:t>
            </a:r>
          </a:p>
          <a:p>
            <a:pPr marL="0" indent="0" algn="just">
              <a:buNone/>
            </a:pPr>
            <a:r>
              <a:rPr lang="fr-FR" sz="2000" b="1" i="0" dirty="0">
                <a:solidFill>
                  <a:schemeClr val="accent2">
                    <a:lumMod val="75000"/>
                  </a:schemeClr>
                </a:solidFill>
                <a:effectLst/>
              </a:rPr>
              <a:t>Vous ne verrez plus vos statistiques de la même façon </a:t>
            </a:r>
            <a:r>
              <a:rPr lang="fr-FR" sz="2000" b="0" i="0" dirty="0">
                <a:solidFill>
                  <a:schemeClr val="accent2">
                    <a:lumMod val="75000"/>
                  </a:schemeClr>
                </a:solidFill>
                <a:effectLst/>
              </a:rPr>
              <a:t>lorsque vous allez faire un dossier de sponsoring. </a:t>
            </a:r>
            <a:r>
              <a:rPr lang="fr-FR" sz="2000" b="1" dirty="0">
                <a:solidFill>
                  <a:schemeClr val="accent2">
                    <a:lumMod val="75000"/>
                  </a:schemeClr>
                </a:solidFill>
              </a:rPr>
              <a:t>Vous aurez des chiffres </a:t>
            </a:r>
            <a:r>
              <a:rPr lang="fr-FR" sz="2000" dirty="0">
                <a:solidFill>
                  <a:schemeClr val="accent2">
                    <a:lumMod val="75000"/>
                  </a:schemeClr>
                </a:solidFill>
              </a:rPr>
              <a:t>qui représenteront </a:t>
            </a:r>
            <a:r>
              <a:rPr lang="fr-FR" sz="2000" b="1" dirty="0">
                <a:solidFill>
                  <a:schemeClr val="accent2">
                    <a:lumMod val="75000"/>
                  </a:schemeClr>
                </a:solidFill>
              </a:rPr>
              <a:t>un « retour sur investissement » </a:t>
            </a:r>
            <a:r>
              <a:rPr lang="fr-FR" sz="2000" dirty="0">
                <a:solidFill>
                  <a:schemeClr val="accent2">
                    <a:lumMod val="75000"/>
                  </a:schemeClr>
                </a:solidFill>
              </a:rPr>
              <a:t>autre que les simples déduction fiscales qui ne sont plus suffisantes </a:t>
            </a:r>
            <a:r>
              <a:rPr lang="fr-FR" sz="2000" b="1" dirty="0">
                <a:solidFill>
                  <a:schemeClr val="accent2">
                    <a:lumMod val="75000"/>
                  </a:schemeClr>
                </a:solidFill>
              </a:rPr>
              <a:t>pour</a:t>
            </a:r>
            <a:r>
              <a:rPr lang="fr-FR" sz="2000" dirty="0">
                <a:solidFill>
                  <a:schemeClr val="accent2">
                    <a:lumMod val="75000"/>
                  </a:schemeClr>
                </a:solidFill>
              </a:rPr>
              <a:t> motiver </a:t>
            </a:r>
            <a:r>
              <a:rPr lang="fr-FR" sz="2000" b="1" dirty="0">
                <a:solidFill>
                  <a:schemeClr val="accent2">
                    <a:lumMod val="75000"/>
                  </a:schemeClr>
                </a:solidFill>
              </a:rPr>
              <a:t>les commanditaires.</a:t>
            </a:r>
          </a:p>
          <a:p>
            <a:pPr marL="0" indent="0" algn="just">
              <a:buNone/>
            </a:pPr>
            <a:r>
              <a:rPr lang="fr-FR" sz="2000" b="1" dirty="0">
                <a:solidFill>
                  <a:schemeClr val="accent2">
                    <a:lumMod val="75000"/>
                  </a:schemeClr>
                </a:solidFill>
              </a:rPr>
              <a:t>Admettons qu’une de vos vidéo ait été vue 5000 fois</a:t>
            </a:r>
            <a:r>
              <a:rPr lang="fr-FR" sz="2000" dirty="0">
                <a:solidFill>
                  <a:schemeClr val="accent2">
                    <a:lumMod val="75000"/>
                  </a:schemeClr>
                </a:solidFill>
              </a:rPr>
              <a:t>, il vous sera simple d’expliquer à </a:t>
            </a:r>
            <a:r>
              <a:rPr lang="fr-FR" sz="2000" b="1" dirty="0">
                <a:solidFill>
                  <a:schemeClr val="accent2">
                    <a:lumMod val="75000"/>
                  </a:schemeClr>
                </a:solidFill>
              </a:rPr>
              <a:t>votre sponsor potentiel </a:t>
            </a:r>
            <a:r>
              <a:rPr lang="fr-FR" sz="2000" dirty="0">
                <a:solidFill>
                  <a:schemeClr val="accent2">
                    <a:lumMod val="75000"/>
                  </a:schemeClr>
                </a:solidFill>
              </a:rPr>
              <a:t>que son logo aurait été vu autant de fois, et de fait </a:t>
            </a:r>
            <a:r>
              <a:rPr lang="fr-FR" sz="2000" b="1" dirty="0">
                <a:solidFill>
                  <a:schemeClr val="accent2">
                    <a:lumMod val="75000"/>
                  </a:schemeClr>
                </a:solidFill>
              </a:rPr>
              <a:t>connaissant son taux de conversion, </a:t>
            </a:r>
            <a:r>
              <a:rPr lang="fr-FR" sz="2000" dirty="0">
                <a:solidFill>
                  <a:schemeClr val="accent2">
                    <a:lumMod val="75000"/>
                  </a:schemeClr>
                </a:solidFill>
              </a:rPr>
              <a:t>il </a:t>
            </a:r>
            <a:r>
              <a:rPr lang="fr-FR" sz="2000" b="1" dirty="0">
                <a:solidFill>
                  <a:schemeClr val="accent2">
                    <a:lumMod val="75000"/>
                  </a:schemeClr>
                </a:solidFill>
              </a:rPr>
              <a:t>pourra valoriser un partenariat.</a:t>
            </a:r>
          </a:p>
        </p:txBody>
      </p:sp>
      <p:pic>
        <p:nvPicPr>
          <p:cNvPr id="4" name="Image 3">
            <a:extLst>
              <a:ext uri="{FF2B5EF4-FFF2-40B4-BE49-F238E27FC236}">
                <a16:creationId xmlns:a16="http://schemas.microsoft.com/office/drawing/2014/main" id="{C575B283-5341-4A0A-9201-6CD162BEBDB2}"/>
              </a:ext>
            </a:extLst>
          </p:cNvPr>
          <p:cNvPicPr>
            <a:picLocks noChangeAspect="1"/>
          </p:cNvPicPr>
          <p:nvPr/>
        </p:nvPicPr>
        <p:blipFill>
          <a:blip r:embed="rId2"/>
          <a:stretch>
            <a:fillRect/>
          </a:stretch>
        </p:blipFill>
        <p:spPr>
          <a:xfrm>
            <a:off x="161552" y="16233"/>
            <a:ext cx="1362796" cy="640354"/>
          </a:xfrm>
          <a:prstGeom prst="rect">
            <a:avLst/>
          </a:prstGeom>
        </p:spPr>
      </p:pic>
    </p:spTree>
    <p:extLst>
      <p:ext uri="{BB962C8B-B14F-4D97-AF65-F5344CB8AC3E}">
        <p14:creationId xmlns:p14="http://schemas.microsoft.com/office/powerpoint/2010/main" val="25724171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0661D6-E2DE-421D-96F0-B228BEA112DA}"/>
              </a:ext>
            </a:extLst>
          </p:cNvPr>
          <p:cNvSpPr>
            <a:spLocks noGrp="1"/>
          </p:cNvSpPr>
          <p:nvPr>
            <p:ph type="title"/>
          </p:nvPr>
        </p:nvSpPr>
        <p:spPr>
          <a:xfrm>
            <a:off x="2718270" y="170121"/>
            <a:ext cx="8911687" cy="1488557"/>
          </a:xfrm>
        </p:spPr>
        <p:txBody>
          <a:bodyPr>
            <a:normAutofit fontScale="90000"/>
          </a:bodyPr>
          <a:lstStyle/>
          <a:p>
            <a:pPr>
              <a:lnSpc>
                <a:spcPct val="107000"/>
              </a:lnSpc>
              <a:spcAft>
                <a:spcPts val="800"/>
              </a:spcAft>
            </a:pPr>
            <a:br>
              <a:rPr lang="fr-FR" sz="1800" dirty="0">
                <a:effectLst/>
                <a:latin typeface="Calibri" panose="020F0502020204030204" pitchFamily="34" charset="0"/>
                <a:ea typeface="Calibri" panose="020F0502020204030204" pitchFamily="34" charset="0"/>
                <a:cs typeface="Times New Roman" panose="02020603050405020304" pitchFamily="18" charset="0"/>
              </a:rPr>
            </a:br>
            <a:br>
              <a:rPr lang="fr-FR" sz="1800" dirty="0">
                <a:effectLst/>
                <a:latin typeface="Calibri" panose="020F0502020204030204" pitchFamily="34" charset="0"/>
                <a:ea typeface="Calibri" panose="020F0502020204030204" pitchFamily="34" charset="0"/>
                <a:cs typeface="Times New Roman" panose="02020603050405020304" pitchFamily="18" charset="0"/>
              </a:rPr>
            </a:br>
            <a:br>
              <a:rPr lang="fr-FR" sz="1600" dirty="0">
                <a:effectLst/>
                <a:latin typeface="Berlin Sans FB Demi" panose="020E0802020502020306" pitchFamily="34" charset="0"/>
                <a:ea typeface="Calibri" panose="020F0502020204030204" pitchFamily="34" charset="0"/>
                <a:cs typeface="Times New Roman" panose="02020603050405020304" pitchFamily="18" charset="0"/>
              </a:rPr>
            </a:br>
            <a:r>
              <a:rPr lang="fr-FR" sz="1600" dirty="0">
                <a:effectLst/>
                <a:latin typeface="+mn-lt"/>
                <a:ea typeface="Calibri" panose="020F0502020204030204" pitchFamily="34" charset="0"/>
                <a:cs typeface="Times New Roman" panose="02020603050405020304" pitchFamily="18" charset="0"/>
              </a:rPr>
              <a:t>Les ¾ des internautes dans le monde (utilisateurs connectés) déclarent utiliser les réseaux sociaux au moins une fois par jour. La France  se positionne plutôt dans  le peloton de queue de ce panel de 22 pays développés.(Kantar2019). </a:t>
            </a:r>
            <a:br>
              <a:rPr lang="fr-FR" sz="1800" dirty="0">
                <a:effectLst/>
                <a:latin typeface="+mn-lt"/>
                <a:ea typeface="Calibri" panose="020F0502020204030204" pitchFamily="34" charset="0"/>
                <a:cs typeface="Times New Roman" panose="02020603050405020304" pitchFamily="18" charset="0"/>
              </a:rPr>
            </a:br>
            <a:endParaRPr lang="fr-FR" dirty="0">
              <a:latin typeface="+mn-lt"/>
            </a:endParaRPr>
          </a:p>
        </p:txBody>
      </p:sp>
      <p:pic>
        <p:nvPicPr>
          <p:cNvPr id="5" name="Espace réservé du contenu 4">
            <a:extLst>
              <a:ext uri="{FF2B5EF4-FFF2-40B4-BE49-F238E27FC236}">
                <a16:creationId xmlns:a16="http://schemas.microsoft.com/office/drawing/2014/main" id="{5D2A0E1B-E1C1-42CF-8D1E-12DB0A29255C}"/>
              </a:ext>
            </a:extLst>
          </p:cNvPr>
          <p:cNvPicPr>
            <a:picLocks noGrp="1" noChangeAspect="1"/>
          </p:cNvPicPr>
          <p:nvPr>
            <p:ph idx="1"/>
          </p:nvPr>
        </p:nvPicPr>
        <p:blipFill>
          <a:blip r:embed="rId2"/>
          <a:stretch>
            <a:fillRect/>
          </a:stretch>
        </p:blipFill>
        <p:spPr>
          <a:xfrm>
            <a:off x="1892596" y="1754459"/>
            <a:ext cx="9441952" cy="4933420"/>
          </a:xfrm>
        </p:spPr>
      </p:pic>
      <p:sp>
        <p:nvSpPr>
          <p:cNvPr id="6" name="ZoneTexte 5">
            <a:extLst>
              <a:ext uri="{FF2B5EF4-FFF2-40B4-BE49-F238E27FC236}">
                <a16:creationId xmlns:a16="http://schemas.microsoft.com/office/drawing/2014/main" id="{60ACDC9A-FEC6-49E0-8B71-E72388E7B41E}"/>
              </a:ext>
            </a:extLst>
          </p:cNvPr>
          <p:cNvSpPr txBox="1"/>
          <p:nvPr/>
        </p:nvSpPr>
        <p:spPr>
          <a:xfrm>
            <a:off x="4093716" y="287255"/>
            <a:ext cx="5805196" cy="369332"/>
          </a:xfrm>
          <a:prstGeom prst="rect">
            <a:avLst/>
          </a:prstGeom>
          <a:noFill/>
        </p:spPr>
        <p:txBody>
          <a:bodyPr wrap="square" rtlCol="0">
            <a:spAutoFit/>
          </a:bodyPr>
          <a:lstStyle/>
          <a:p>
            <a:r>
              <a:rPr lang="fr-FR" sz="1800" b="1" dirty="0">
                <a:solidFill>
                  <a:srgbClr val="1E2F46"/>
                </a:solidFill>
                <a:effectLst/>
                <a:latin typeface="+mj-lt"/>
                <a:ea typeface="Times New Roman" panose="02020603050405020304" pitchFamily="18" charset="0"/>
                <a:cs typeface="Times New Roman" panose="02020603050405020304" pitchFamily="18" charset="0"/>
              </a:rPr>
              <a:t>L'utilisation des réseaux sociaux dans le monde.</a:t>
            </a:r>
            <a:endParaRPr lang="fr-FR" dirty="0">
              <a:latin typeface="+mj-lt"/>
            </a:endParaRPr>
          </a:p>
        </p:txBody>
      </p:sp>
      <p:sp>
        <p:nvSpPr>
          <p:cNvPr id="9" name="ZoneTexte 8">
            <a:extLst>
              <a:ext uri="{FF2B5EF4-FFF2-40B4-BE49-F238E27FC236}">
                <a16:creationId xmlns:a16="http://schemas.microsoft.com/office/drawing/2014/main" id="{38A13128-BF32-45FF-B886-2C245AF94E56}"/>
              </a:ext>
            </a:extLst>
          </p:cNvPr>
          <p:cNvSpPr txBox="1"/>
          <p:nvPr/>
        </p:nvSpPr>
        <p:spPr>
          <a:xfrm>
            <a:off x="2718270" y="656587"/>
            <a:ext cx="3150902" cy="307777"/>
          </a:xfrm>
          <a:prstGeom prst="rect">
            <a:avLst/>
          </a:prstGeom>
          <a:noFill/>
        </p:spPr>
        <p:txBody>
          <a:bodyPr wrap="square" rtlCol="0">
            <a:spAutoFit/>
          </a:bodyPr>
          <a:lstStyle/>
          <a:p>
            <a:r>
              <a:rPr lang="fr-FR" sz="1400" b="1" dirty="0">
                <a:effectLst/>
                <a:latin typeface="+mj-lt"/>
                <a:ea typeface="Calibri" panose="020F0502020204030204" pitchFamily="34" charset="0"/>
                <a:cs typeface="Times New Roman" panose="02020603050405020304" pitchFamily="18" charset="0"/>
              </a:rPr>
              <a:t>L'utilisation quotidienne</a:t>
            </a:r>
            <a:endParaRPr lang="fr-FR" sz="1400" dirty="0">
              <a:latin typeface="+mj-lt"/>
            </a:endParaRPr>
          </a:p>
        </p:txBody>
      </p:sp>
      <p:pic>
        <p:nvPicPr>
          <p:cNvPr id="4" name="Image 3">
            <a:extLst>
              <a:ext uri="{FF2B5EF4-FFF2-40B4-BE49-F238E27FC236}">
                <a16:creationId xmlns:a16="http://schemas.microsoft.com/office/drawing/2014/main" id="{2AC516B5-3551-40E6-9AE7-2D49AF93D360}"/>
              </a:ext>
            </a:extLst>
          </p:cNvPr>
          <p:cNvPicPr>
            <a:picLocks noChangeAspect="1"/>
          </p:cNvPicPr>
          <p:nvPr/>
        </p:nvPicPr>
        <p:blipFill>
          <a:blip r:embed="rId3"/>
          <a:stretch>
            <a:fillRect/>
          </a:stretch>
        </p:blipFill>
        <p:spPr>
          <a:xfrm>
            <a:off x="161552" y="16233"/>
            <a:ext cx="1362796" cy="640354"/>
          </a:xfrm>
          <a:prstGeom prst="rect">
            <a:avLst/>
          </a:prstGeom>
        </p:spPr>
      </p:pic>
    </p:spTree>
    <p:extLst>
      <p:ext uri="{BB962C8B-B14F-4D97-AF65-F5344CB8AC3E}">
        <p14:creationId xmlns:p14="http://schemas.microsoft.com/office/powerpoint/2010/main" val="40678636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4A0273A-845A-4CDD-A8AE-63C236A2DF86}"/>
              </a:ext>
            </a:extLst>
          </p:cNvPr>
          <p:cNvSpPr>
            <a:spLocks noGrp="1"/>
          </p:cNvSpPr>
          <p:nvPr>
            <p:ph idx="1"/>
          </p:nvPr>
        </p:nvSpPr>
        <p:spPr>
          <a:xfrm>
            <a:off x="2589212" y="1701209"/>
            <a:ext cx="8915400" cy="4508205"/>
          </a:xfrm>
        </p:spPr>
        <p:txBody>
          <a:bodyPr>
            <a:normAutofit/>
          </a:bodyPr>
          <a:lstStyle/>
          <a:p>
            <a:pPr algn="just"/>
            <a:r>
              <a:rPr lang="fr-FR" sz="2000" b="1" i="0" dirty="0">
                <a:solidFill>
                  <a:schemeClr val="accent2">
                    <a:lumMod val="75000"/>
                  </a:schemeClr>
                </a:solidFill>
                <a:effectLst/>
              </a:rPr>
              <a:t>Créer un sentiment d’appartenance </a:t>
            </a:r>
            <a:r>
              <a:rPr lang="fr-FR" sz="2000" i="0" dirty="0">
                <a:solidFill>
                  <a:schemeClr val="accent2">
                    <a:lumMod val="75000"/>
                  </a:schemeClr>
                </a:solidFill>
                <a:effectLst/>
              </a:rPr>
              <a:t>au</a:t>
            </a:r>
            <a:r>
              <a:rPr lang="fr-FR" sz="2000" b="1" i="0" dirty="0">
                <a:solidFill>
                  <a:schemeClr val="accent2">
                    <a:lumMod val="75000"/>
                  </a:schemeClr>
                </a:solidFill>
                <a:effectLst/>
              </a:rPr>
              <a:t> </a:t>
            </a:r>
            <a:r>
              <a:rPr lang="fr-FR" sz="2000" i="0" dirty="0">
                <a:solidFill>
                  <a:schemeClr val="accent2">
                    <a:lumMod val="75000"/>
                  </a:schemeClr>
                </a:solidFill>
                <a:effectLst/>
              </a:rPr>
              <a:t>club</a:t>
            </a:r>
            <a:r>
              <a:rPr lang="fr-FR" sz="2000" dirty="0">
                <a:solidFill>
                  <a:schemeClr val="accent2">
                    <a:lumMod val="75000"/>
                  </a:schemeClr>
                </a:solidFill>
              </a:rPr>
              <a:t> et ou à l’association. </a:t>
            </a:r>
            <a:r>
              <a:rPr lang="fr-FR" sz="2000" b="0" i="0" dirty="0">
                <a:solidFill>
                  <a:schemeClr val="accent2">
                    <a:lumMod val="75000"/>
                  </a:schemeClr>
                </a:solidFill>
                <a:effectLst/>
              </a:rPr>
              <a:t> C’est-à-dire l'attachement et la reconnaissance ressentis à l'égard d'une communauté. Si le concept se complexifie avec la publicité sur nombre de plates-formes sociales , il reste important de maintenir le sentiment d’appartenance envers votre organisation sportive.</a:t>
            </a:r>
          </a:p>
          <a:p>
            <a:pPr algn="just"/>
            <a:r>
              <a:rPr lang="fr-FR" sz="2000" b="1" dirty="0">
                <a:solidFill>
                  <a:schemeClr val="accent2">
                    <a:lumMod val="75000"/>
                  </a:schemeClr>
                </a:solidFill>
                <a:ea typeface="Verdana" panose="020B0604030504040204" pitchFamily="34" charset="0"/>
                <a:cs typeface="Verdana" panose="020B0604030504040204" pitchFamily="34" charset="0"/>
              </a:rPr>
              <a:t>Moderniser son image</a:t>
            </a:r>
            <a:r>
              <a:rPr lang="fr-FR" sz="2000" dirty="0">
                <a:solidFill>
                  <a:schemeClr val="accent2">
                    <a:lumMod val="75000"/>
                  </a:schemeClr>
                </a:solidFill>
                <a:ea typeface="Verdana" panose="020B0604030504040204" pitchFamily="34" charset="0"/>
                <a:cs typeface="Verdana" panose="020B0604030504040204" pitchFamily="34" charset="0"/>
              </a:rPr>
              <a:t>, </a:t>
            </a:r>
            <a:r>
              <a:rPr lang="fr-FR" sz="2000" b="0" i="0" dirty="0">
                <a:solidFill>
                  <a:schemeClr val="accent2">
                    <a:lumMod val="75000"/>
                  </a:schemeClr>
                </a:solidFill>
                <a:effectLst/>
                <a:ea typeface="Verdana" panose="020B0604030504040204" pitchFamily="34" charset="0"/>
                <a:cs typeface="Verdana" panose="020B0604030504040204" pitchFamily="34" charset="0"/>
              </a:rPr>
              <a:t>échanger, partager, </a:t>
            </a:r>
            <a:r>
              <a:rPr lang="fr-FR" sz="2000" b="1" i="0" dirty="0">
                <a:solidFill>
                  <a:schemeClr val="accent2">
                    <a:lumMod val="75000"/>
                  </a:schemeClr>
                </a:solidFill>
                <a:effectLst/>
                <a:ea typeface="Verdana" panose="020B0604030504040204" pitchFamily="34" charset="0"/>
                <a:cs typeface="Verdana" panose="020B0604030504040204" pitchFamily="34" charset="0"/>
              </a:rPr>
              <a:t>informer</a:t>
            </a:r>
            <a:r>
              <a:rPr lang="fr-FR" sz="2000" b="0" i="0" dirty="0">
                <a:solidFill>
                  <a:schemeClr val="accent2">
                    <a:lumMod val="75000"/>
                  </a:schemeClr>
                </a:solidFill>
                <a:effectLst/>
                <a:ea typeface="Verdana" panose="020B0604030504040204" pitchFamily="34" charset="0"/>
                <a:cs typeface="Verdana" panose="020B0604030504040204" pitchFamily="34" charset="0"/>
              </a:rPr>
              <a:t> mais aussi </a:t>
            </a:r>
            <a:r>
              <a:rPr lang="fr-FR" sz="2000" b="1" i="0" dirty="0">
                <a:solidFill>
                  <a:schemeClr val="accent2">
                    <a:lumMod val="75000"/>
                  </a:schemeClr>
                </a:solidFill>
                <a:effectLst/>
                <a:ea typeface="Verdana" panose="020B0604030504040204" pitchFamily="34" charset="0"/>
                <a:cs typeface="Verdana" panose="020B0604030504040204" pitchFamily="34" charset="0"/>
              </a:rPr>
              <a:t>s’informer</a:t>
            </a:r>
            <a:r>
              <a:rPr lang="fr-FR" sz="2000" b="0" i="0" dirty="0">
                <a:solidFill>
                  <a:schemeClr val="accent2">
                    <a:lumMod val="75000"/>
                  </a:schemeClr>
                </a:solidFill>
                <a:effectLst/>
                <a:ea typeface="Verdana" panose="020B0604030504040204" pitchFamily="34" charset="0"/>
                <a:cs typeface="Verdana" panose="020B0604030504040204" pitchFamily="34" charset="0"/>
              </a:rPr>
              <a:t> du ressenti de vos athlètes, vos adhére</a:t>
            </a:r>
            <a:r>
              <a:rPr lang="fr-FR" sz="2000" dirty="0">
                <a:solidFill>
                  <a:schemeClr val="accent2">
                    <a:lumMod val="75000"/>
                  </a:schemeClr>
                </a:solidFill>
                <a:ea typeface="Verdana" panose="020B0604030504040204" pitchFamily="34" charset="0"/>
                <a:cs typeface="Verdana" panose="020B0604030504040204" pitchFamily="34" charset="0"/>
              </a:rPr>
              <a:t>nts,</a:t>
            </a:r>
            <a:r>
              <a:rPr lang="fr-FR" sz="2000" b="0" i="0" dirty="0">
                <a:solidFill>
                  <a:schemeClr val="accent2">
                    <a:lumMod val="75000"/>
                  </a:schemeClr>
                </a:solidFill>
                <a:effectLst/>
                <a:ea typeface="Verdana" panose="020B0604030504040204" pitchFamily="34" charset="0"/>
                <a:cs typeface="Verdana" panose="020B0604030504040204" pitchFamily="34" charset="0"/>
              </a:rPr>
              <a:t> vos bénévoles.</a:t>
            </a:r>
          </a:p>
          <a:p>
            <a:pPr algn="just"/>
            <a:r>
              <a:rPr lang="fr-FR" sz="2000" b="1" i="0" dirty="0">
                <a:solidFill>
                  <a:schemeClr val="accent2">
                    <a:lumMod val="75000"/>
                  </a:schemeClr>
                </a:solidFill>
                <a:effectLst/>
              </a:rPr>
              <a:t>Grandir</a:t>
            </a:r>
            <a:r>
              <a:rPr lang="fr-FR" sz="2000" b="0" i="0" dirty="0">
                <a:solidFill>
                  <a:schemeClr val="accent2">
                    <a:lumMod val="75000"/>
                  </a:schemeClr>
                </a:solidFill>
                <a:effectLst/>
              </a:rPr>
              <a:t>, gagner en notoriété, avoir de nouveaux membres , de nouveaux bénévoles, de nouveaux adhérents.</a:t>
            </a:r>
          </a:p>
          <a:p>
            <a:pPr algn="just"/>
            <a:r>
              <a:rPr lang="fr-FR" sz="2000" b="1" dirty="0">
                <a:solidFill>
                  <a:schemeClr val="accent2">
                    <a:lumMod val="75000"/>
                  </a:schemeClr>
                </a:solidFill>
                <a:ea typeface="Verdana" panose="020B0604030504040204" pitchFamily="34" charset="0"/>
                <a:cs typeface="Verdana" panose="020B0604030504040204" pitchFamily="34" charset="0"/>
              </a:rPr>
              <a:t>Devenir commanditable ou augmenter la valeur commanditable perçue par les sponsors tout en communicant à moindre coût.</a:t>
            </a:r>
          </a:p>
        </p:txBody>
      </p:sp>
      <p:sp>
        <p:nvSpPr>
          <p:cNvPr id="6" name="ZoneTexte 5">
            <a:extLst>
              <a:ext uri="{FF2B5EF4-FFF2-40B4-BE49-F238E27FC236}">
                <a16:creationId xmlns:a16="http://schemas.microsoft.com/office/drawing/2014/main" id="{02051049-6B4D-4610-9BB0-5E1B7F3F8C69}"/>
              </a:ext>
            </a:extLst>
          </p:cNvPr>
          <p:cNvSpPr txBox="1"/>
          <p:nvPr/>
        </p:nvSpPr>
        <p:spPr>
          <a:xfrm>
            <a:off x="3846604" y="959738"/>
            <a:ext cx="6400616" cy="369332"/>
          </a:xfrm>
          <a:prstGeom prst="rect">
            <a:avLst/>
          </a:prstGeom>
          <a:noFill/>
        </p:spPr>
        <p:txBody>
          <a:bodyPr wrap="square">
            <a:spAutoFit/>
          </a:bodyPr>
          <a:lstStyle/>
          <a:p>
            <a:r>
              <a:rPr lang="fr-FR" b="1" dirty="0">
                <a:solidFill>
                  <a:schemeClr val="accent2">
                    <a:lumMod val="75000"/>
                  </a:schemeClr>
                </a:solidFill>
                <a:highlight>
                  <a:srgbClr val="00FFFF"/>
                </a:highlight>
                <a:cs typeface="Times New Roman" panose="02020603050405020304" pitchFamily="18" charset="0"/>
              </a:rPr>
              <a:t>EN RESUME IL FAUT ÊTRE SUR LES RESEAUX SOCIAUX POUR</a:t>
            </a:r>
            <a:endParaRPr lang="fr-FR" dirty="0">
              <a:solidFill>
                <a:schemeClr val="accent2">
                  <a:lumMod val="75000"/>
                </a:schemeClr>
              </a:solidFill>
              <a:highlight>
                <a:srgbClr val="00FFFF"/>
              </a:highlight>
            </a:endParaRPr>
          </a:p>
        </p:txBody>
      </p:sp>
      <p:pic>
        <p:nvPicPr>
          <p:cNvPr id="7" name="Image 6">
            <a:extLst>
              <a:ext uri="{FF2B5EF4-FFF2-40B4-BE49-F238E27FC236}">
                <a16:creationId xmlns:a16="http://schemas.microsoft.com/office/drawing/2014/main" id="{0B801C9B-8591-4AF1-9113-9D6536037EAE}"/>
              </a:ext>
            </a:extLst>
          </p:cNvPr>
          <p:cNvPicPr>
            <a:picLocks noChangeAspect="1"/>
          </p:cNvPicPr>
          <p:nvPr/>
        </p:nvPicPr>
        <p:blipFill>
          <a:blip r:embed="rId2"/>
          <a:stretch>
            <a:fillRect/>
          </a:stretch>
        </p:blipFill>
        <p:spPr>
          <a:xfrm>
            <a:off x="161552" y="16233"/>
            <a:ext cx="1362796" cy="640354"/>
          </a:xfrm>
          <a:prstGeom prst="rect">
            <a:avLst/>
          </a:prstGeom>
        </p:spPr>
      </p:pic>
    </p:spTree>
    <p:extLst>
      <p:ext uri="{BB962C8B-B14F-4D97-AF65-F5344CB8AC3E}">
        <p14:creationId xmlns:p14="http://schemas.microsoft.com/office/powerpoint/2010/main" val="42026259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2E529FCD-B8E8-42FE-8940-57250932DCB2}"/>
              </a:ext>
            </a:extLst>
          </p:cNvPr>
          <p:cNvSpPr txBox="1">
            <a:spLocks/>
          </p:cNvSpPr>
          <p:nvPr/>
        </p:nvSpPr>
        <p:spPr>
          <a:xfrm>
            <a:off x="2589213" y="2136687"/>
            <a:ext cx="6841866" cy="1210415"/>
          </a:xfrm>
          <a:prstGeom prst="rect">
            <a:avLst/>
          </a:prstGeom>
        </p:spPr>
        <p:txBody>
          <a:bodyPr vert="horz" lIns="91440" tIns="45720" rIns="91440" bIns="45720" rtlCol="0" anchor="b">
            <a:normAutofit fontScale="90000" lnSpcReduction="10000"/>
          </a:bodyPr>
          <a:lstStyle>
            <a:lvl1pPr algn="l" defTabSz="457200" rtl="0" eaLnBrk="1" latinLnBrk="0" hangingPunct="1">
              <a:spcBef>
                <a:spcPct val="0"/>
              </a:spcBef>
              <a:buNone/>
              <a:defRPr sz="54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800" dirty="0"/>
              <a:t>L’IMPORTANCE des RESEAUX SOCIAUX</a:t>
            </a:r>
            <a:br>
              <a:rPr lang="fr-FR" sz="2800" dirty="0"/>
            </a:br>
            <a:r>
              <a:rPr lang="fr-FR" sz="2800" dirty="0"/>
              <a:t>pour les CLUBS et ASSOCIATIONS SPORTIVES</a:t>
            </a:r>
            <a:br>
              <a:rPr lang="fr-FR" sz="2800" dirty="0"/>
            </a:br>
            <a:endParaRPr lang="fr-FR" sz="2800" dirty="0"/>
          </a:p>
        </p:txBody>
      </p:sp>
      <p:sp>
        <p:nvSpPr>
          <p:cNvPr id="5" name="ZoneTexte 4">
            <a:extLst>
              <a:ext uri="{FF2B5EF4-FFF2-40B4-BE49-F238E27FC236}">
                <a16:creationId xmlns:a16="http://schemas.microsoft.com/office/drawing/2014/main" id="{6890F161-2007-40FB-95D9-F7CDAD473C26}"/>
              </a:ext>
            </a:extLst>
          </p:cNvPr>
          <p:cNvSpPr txBox="1"/>
          <p:nvPr/>
        </p:nvSpPr>
        <p:spPr>
          <a:xfrm>
            <a:off x="2589213" y="3742108"/>
            <a:ext cx="6406197" cy="369332"/>
          </a:xfrm>
          <a:prstGeom prst="rect">
            <a:avLst/>
          </a:prstGeom>
          <a:noFill/>
        </p:spPr>
        <p:txBody>
          <a:bodyPr wrap="square" rtlCol="0">
            <a:spAutoFit/>
          </a:bodyPr>
          <a:lstStyle/>
          <a:p>
            <a:r>
              <a:rPr lang="fr-FR" dirty="0"/>
              <a:t>PARTIE 3: QUEL RESEAUX SOCIAUX CHOISIR ?</a:t>
            </a:r>
          </a:p>
        </p:txBody>
      </p:sp>
      <p:sp>
        <p:nvSpPr>
          <p:cNvPr id="6" name="Sous-titre 2">
            <a:extLst>
              <a:ext uri="{FF2B5EF4-FFF2-40B4-BE49-F238E27FC236}">
                <a16:creationId xmlns:a16="http://schemas.microsoft.com/office/drawing/2014/main" id="{A226B35B-5A3C-49BC-B00A-BA13B5F395C3}"/>
              </a:ext>
            </a:extLst>
          </p:cNvPr>
          <p:cNvSpPr>
            <a:spLocks noGrp="1"/>
          </p:cNvSpPr>
          <p:nvPr>
            <p:ph type="subTitle" idx="1"/>
          </p:nvPr>
        </p:nvSpPr>
        <p:spPr>
          <a:xfrm>
            <a:off x="2589213" y="4777379"/>
            <a:ext cx="8915399" cy="1126283"/>
          </a:xfrm>
        </p:spPr>
        <p:txBody>
          <a:bodyPr/>
          <a:lstStyle/>
          <a:p>
            <a:r>
              <a:rPr lang="fr-FR" dirty="0"/>
              <a:t>YANNIK FRICKERT</a:t>
            </a:r>
          </a:p>
        </p:txBody>
      </p:sp>
      <p:pic>
        <p:nvPicPr>
          <p:cNvPr id="7" name="Image 6">
            <a:extLst>
              <a:ext uri="{FF2B5EF4-FFF2-40B4-BE49-F238E27FC236}">
                <a16:creationId xmlns:a16="http://schemas.microsoft.com/office/drawing/2014/main" id="{3C8EB878-D0EA-4002-ADA9-809E05A562B7}"/>
              </a:ext>
            </a:extLst>
          </p:cNvPr>
          <p:cNvPicPr>
            <a:picLocks noChangeAspect="1"/>
          </p:cNvPicPr>
          <p:nvPr/>
        </p:nvPicPr>
        <p:blipFill>
          <a:blip r:embed="rId2"/>
          <a:stretch>
            <a:fillRect/>
          </a:stretch>
        </p:blipFill>
        <p:spPr>
          <a:xfrm>
            <a:off x="8846287" y="4721313"/>
            <a:ext cx="2588295" cy="1216196"/>
          </a:xfrm>
          <a:prstGeom prst="rect">
            <a:avLst/>
          </a:prstGeom>
        </p:spPr>
      </p:pic>
      <p:pic>
        <p:nvPicPr>
          <p:cNvPr id="8" name="Image 7">
            <a:extLst>
              <a:ext uri="{FF2B5EF4-FFF2-40B4-BE49-F238E27FC236}">
                <a16:creationId xmlns:a16="http://schemas.microsoft.com/office/drawing/2014/main" id="{AEB9FF0D-9998-45D6-9A57-EA631FA0D5A8}"/>
              </a:ext>
            </a:extLst>
          </p:cNvPr>
          <p:cNvPicPr>
            <a:picLocks noChangeAspect="1"/>
          </p:cNvPicPr>
          <p:nvPr/>
        </p:nvPicPr>
        <p:blipFill>
          <a:blip r:embed="rId2"/>
          <a:stretch>
            <a:fillRect/>
          </a:stretch>
        </p:blipFill>
        <p:spPr>
          <a:xfrm>
            <a:off x="161552" y="16233"/>
            <a:ext cx="1362796" cy="640354"/>
          </a:xfrm>
          <a:prstGeom prst="rect">
            <a:avLst/>
          </a:prstGeom>
        </p:spPr>
      </p:pic>
    </p:spTree>
    <p:extLst>
      <p:ext uri="{BB962C8B-B14F-4D97-AF65-F5344CB8AC3E}">
        <p14:creationId xmlns:p14="http://schemas.microsoft.com/office/powerpoint/2010/main" val="37188477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D36A991-062D-40FF-A15F-6613059C345A}"/>
              </a:ext>
            </a:extLst>
          </p:cNvPr>
          <p:cNvSpPr txBox="1"/>
          <p:nvPr/>
        </p:nvSpPr>
        <p:spPr>
          <a:xfrm>
            <a:off x="4538910" y="293799"/>
            <a:ext cx="4414894" cy="369332"/>
          </a:xfrm>
          <a:prstGeom prst="rect">
            <a:avLst/>
          </a:prstGeom>
          <a:noFill/>
        </p:spPr>
        <p:txBody>
          <a:bodyPr wrap="square">
            <a:spAutoFit/>
          </a:bodyPr>
          <a:lstStyle/>
          <a:p>
            <a:r>
              <a:rPr lang="fr-FR" b="1" dirty="0">
                <a:solidFill>
                  <a:srgbClr val="1E2F46"/>
                </a:solidFill>
                <a:cs typeface="Times New Roman" panose="02020603050405020304" pitchFamily="18" charset="0"/>
              </a:rPr>
              <a:t>Quels réseaux choisir prioritairement ?</a:t>
            </a:r>
            <a:endParaRPr lang="fr-FR" dirty="0"/>
          </a:p>
        </p:txBody>
      </p:sp>
      <p:pic>
        <p:nvPicPr>
          <p:cNvPr id="9" name="Image 8">
            <a:extLst>
              <a:ext uri="{FF2B5EF4-FFF2-40B4-BE49-F238E27FC236}">
                <a16:creationId xmlns:a16="http://schemas.microsoft.com/office/drawing/2014/main" id="{EF5C9D28-4EC2-4B2F-8E91-0D8A4A50A75D}"/>
              </a:ext>
            </a:extLst>
          </p:cNvPr>
          <p:cNvPicPr>
            <a:picLocks noChangeAspect="1"/>
          </p:cNvPicPr>
          <p:nvPr/>
        </p:nvPicPr>
        <p:blipFill>
          <a:blip r:embed="rId2"/>
          <a:stretch>
            <a:fillRect/>
          </a:stretch>
        </p:blipFill>
        <p:spPr>
          <a:xfrm>
            <a:off x="1637413" y="663131"/>
            <a:ext cx="10217887" cy="6194869"/>
          </a:xfrm>
          <a:prstGeom prst="rect">
            <a:avLst/>
          </a:prstGeom>
        </p:spPr>
      </p:pic>
      <p:pic>
        <p:nvPicPr>
          <p:cNvPr id="12" name="Image 11">
            <a:extLst>
              <a:ext uri="{FF2B5EF4-FFF2-40B4-BE49-F238E27FC236}">
                <a16:creationId xmlns:a16="http://schemas.microsoft.com/office/drawing/2014/main" id="{5D14B8DC-2CD3-4CCD-AB86-3A0F934893D1}"/>
              </a:ext>
            </a:extLst>
          </p:cNvPr>
          <p:cNvPicPr>
            <a:picLocks noChangeAspect="1"/>
          </p:cNvPicPr>
          <p:nvPr/>
        </p:nvPicPr>
        <p:blipFill>
          <a:blip r:embed="rId3"/>
          <a:stretch>
            <a:fillRect/>
          </a:stretch>
        </p:blipFill>
        <p:spPr>
          <a:xfrm>
            <a:off x="161552" y="16233"/>
            <a:ext cx="1362796" cy="640354"/>
          </a:xfrm>
          <a:prstGeom prst="rect">
            <a:avLst/>
          </a:prstGeom>
        </p:spPr>
      </p:pic>
    </p:spTree>
    <p:extLst>
      <p:ext uri="{BB962C8B-B14F-4D97-AF65-F5344CB8AC3E}">
        <p14:creationId xmlns:p14="http://schemas.microsoft.com/office/powerpoint/2010/main" val="3072925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5F7DFF-DA86-4DD7-8921-135DD6F0DB6B}"/>
              </a:ext>
            </a:extLst>
          </p:cNvPr>
          <p:cNvSpPr>
            <a:spLocks noGrp="1"/>
          </p:cNvSpPr>
          <p:nvPr>
            <p:ph type="title"/>
          </p:nvPr>
        </p:nvSpPr>
        <p:spPr>
          <a:xfrm>
            <a:off x="4515652" y="574159"/>
            <a:ext cx="5062517" cy="640354"/>
          </a:xfrm>
        </p:spPr>
        <p:txBody>
          <a:bodyPr>
            <a:noAutofit/>
          </a:bodyPr>
          <a:lstStyle/>
          <a:p>
            <a:r>
              <a:rPr lang="fr-FR" sz="2400" b="1" dirty="0">
                <a:solidFill>
                  <a:srgbClr val="1E2F46"/>
                </a:solidFill>
                <a:cs typeface="Times New Roman" panose="02020603050405020304" pitchFamily="18" charset="0"/>
              </a:rPr>
              <a:t>Choisir les bons réseaux sociaux.</a:t>
            </a:r>
            <a:br>
              <a:rPr lang="fr-FR" sz="1800" dirty="0"/>
            </a:br>
            <a:br>
              <a:rPr lang="fr-FR" sz="1800" dirty="0"/>
            </a:br>
            <a:endParaRPr lang="fr-FR" sz="1800" dirty="0"/>
          </a:p>
        </p:txBody>
      </p:sp>
      <p:sp>
        <p:nvSpPr>
          <p:cNvPr id="3" name="Espace réservé du contenu 2">
            <a:extLst>
              <a:ext uri="{FF2B5EF4-FFF2-40B4-BE49-F238E27FC236}">
                <a16:creationId xmlns:a16="http://schemas.microsoft.com/office/drawing/2014/main" id="{12978D59-B454-4173-B06F-2DC4571FA004}"/>
              </a:ext>
            </a:extLst>
          </p:cNvPr>
          <p:cNvSpPr>
            <a:spLocks noGrp="1"/>
          </p:cNvSpPr>
          <p:nvPr>
            <p:ph idx="1"/>
          </p:nvPr>
        </p:nvSpPr>
        <p:spPr>
          <a:xfrm>
            <a:off x="2589211" y="1431850"/>
            <a:ext cx="8915400" cy="4851991"/>
          </a:xfrm>
        </p:spPr>
        <p:txBody>
          <a:bodyPr>
            <a:normAutofit lnSpcReduction="10000"/>
          </a:bodyPr>
          <a:lstStyle/>
          <a:p>
            <a:pPr algn="just"/>
            <a:r>
              <a:rPr lang="fr-FR" sz="1400" b="1" i="0" dirty="0">
                <a:solidFill>
                  <a:schemeClr val="accent2">
                    <a:lumMod val="75000"/>
                  </a:schemeClr>
                </a:solidFill>
                <a:effectLst/>
                <a:highlight>
                  <a:srgbClr val="00FFFF"/>
                </a:highlight>
              </a:rPr>
              <a:t>Facebook </a:t>
            </a:r>
            <a:r>
              <a:rPr lang="fr-FR" sz="1400" b="1" i="0" dirty="0">
                <a:solidFill>
                  <a:schemeClr val="accent2">
                    <a:lumMod val="75000"/>
                  </a:schemeClr>
                </a:solidFill>
                <a:effectLst/>
              </a:rPr>
              <a:t>:</a:t>
            </a:r>
            <a:r>
              <a:rPr lang="fr-FR" sz="1400" b="0" i="0" dirty="0">
                <a:solidFill>
                  <a:schemeClr val="accent2">
                    <a:lumMod val="75000"/>
                  </a:schemeClr>
                </a:solidFill>
                <a:effectLst/>
              </a:rPr>
              <a:t> C’est presque une obligation pour toute association. Parfait </a:t>
            </a:r>
            <a:r>
              <a:rPr lang="fr-FR" sz="1400" b="1" i="0" dirty="0">
                <a:solidFill>
                  <a:schemeClr val="accent2">
                    <a:lumMod val="75000"/>
                  </a:schemeClr>
                </a:solidFill>
                <a:effectLst/>
              </a:rPr>
              <a:t>pour créer une première communauté autour de votre association.</a:t>
            </a:r>
            <a:r>
              <a:rPr lang="fr-FR" sz="1400" b="0" i="0" dirty="0">
                <a:solidFill>
                  <a:schemeClr val="accent2">
                    <a:lumMod val="75000"/>
                  </a:schemeClr>
                </a:solidFill>
                <a:effectLst/>
              </a:rPr>
              <a:t> Utile pour communiquer facilement sur vos événements. Publiez régulièrement sur ce réseau social !</a:t>
            </a:r>
          </a:p>
          <a:p>
            <a:pPr algn="just"/>
            <a:r>
              <a:rPr lang="fr-FR" sz="1400" b="1" i="0" dirty="0">
                <a:solidFill>
                  <a:schemeClr val="accent2">
                    <a:lumMod val="75000"/>
                  </a:schemeClr>
                </a:solidFill>
                <a:effectLst/>
                <a:highlight>
                  <a:srgbClr val="00FFFF"/>
                </a:highlight>
              </a:rPr>
              <a:t>YouTube</a:t>
            </a:r>
            <a:r>
              <a:rPr lang="fr-FR" sz="1400" b="1" i="0" dirty="0">
                <a:solidFill>
                  <a:schemeClr val="accent2">
                    <a:lumMod val="75000"/>
                  </a:schemeClr>
                </a:solidFill>
                <a:effectLst/>
              </a:rPr>
              <a:t> :</a:t>
            </a:r>
            <a:r>
              <a:rPr lang="fr-FR" sz="1400" b="0" i="0" dirty="0">
                <a:solidFill>
                  <a:schemeClr val="accent2">
                    <a:lumMod val="75000"/>
                  </a:schemeClr>
                </a:solidFill>
                <a:effectLst/>
              </a:rPr>
              <a:t> Le </a:t>
            </a:r>
            <a:r>
              <a:rPr lang="fr-FR" sz="1400" b="1" i="0" dirty="0">
                <a:solidFill>
                  <a:schemeClr val="accent2">
                    <a:lumMod val="75000"/>
                  </a:schemeClr>
                </a:solidFill>
                <a:effectLst/>
              </a:rPr>
              <a:t>réseau social particulièrement adapté aux associations sportives</a:t>
            </a:r>
            <a:r>
              <a:rPr lang="fr-FR" sz="1400" b="0" i="0" dirty="0">
                <a:solidFill>
                  <a:schemeClr val="accent2">
                    <a:lumMod val="75000"/>
                  </a:schemeClr>
                </a:solidFill>
                <a:effectLst/>
              </a:rPr>
              <a:t>, qui peuvent ainsi </a:t>
            </a:r>
            <a:r>
              <a:rPr lang="fr-FR" sz="1400" b="1" i="0" dirty="0">
                <a:solidFill>
                  <a:schemeClr val="accent2">
                    <a:lumMod val="75000"/>
                  </a:schemeClr>
                </a:solidFill>
                <a:effectLst/>
              </a:rPr>
              <a:t>montrer les coulisses </a:t>
            </a:r>
            <a:r>
              <a:rPr lang="fr-FR" sz="1400" b="0" i="0" dirty="0">
                <a:solidFill>
                  <a:schemeClr val="accent2">
                    <a:lumMod val="75000"/>
                  </a:schemeClr>
                </a:solidFill>
                <a:effectLst/>
              </a:rPr>
              <a:t>de leurs structures </a:t>
            </a:r>
            <a:r>
              <a:rPr lang="fr-FR" sz="1400" b="1" i="0" dirty="0">
                <a:solidFill>
                  <a:schemeClr val="accent2">
                    <a:lumMod val="75000"/>
                  </a:schemeClr>
                </a:solidFill>
                <a:effectLst/>
              </a:rPr>
              <a:t>et diffuser </a:t>
            </a:r>
            <a:r>
              <a:rPr lang="fr-FR" sz="1400" b="0" i="0" dirty="0">
                <a:solidFill>
                  <a:schemeClr val="accent2">
                    <a:lumMod val="75000"/>
                  </a:schemeClr>
                </a:solidFill>
                <a:effectLst/>
              </a:rPr>
              <a:t>des évènements </a:t>
            </a:r>
            <a:r>
              <a:rPr lang="fr-FR" sz="1400" b="1" i="0" dirty="0">
                <a:solidFill>
                  <a:schemeClr val="accent2">
                    <a:lumMod val="75000"/>
                  </a:schemeClr>
                </a:solidFill>
                <a:effectLst/>
              </a:rPr>
              <a:t>en live </a:t>
            </a:r>
            <a:r>
              <a:rPr lang="fr-FR" sz="1400" b="0" i="0" dirty="0">
                <a:solidFill>
                  <a:schemeClr val="accent2">
                    <a:lumMod val="75000"/>
                  </a:schemeClr>
                </a:solidFill>
                <a:effectLst/>
              </a:rPr>
              <a:t>accessibles à tout le monde.</a:t>
            </a:r>
          </a:p>
          <a:p>
            <a:pPr algn="just"/>
            <a:r>
              <a:rPr lang="fr-FR" sz="1400" b="1" i="0" dirty="0">
                <a:solidFill>
                  <a:schemeClr val="accent2">
                    <a:lumMod val="75000"/>
                  </a:schemeClr>
                </a:solidFill>
                <a:effectLst/>
                <a:highlight>
                  <a:srgbClr val="00FFFF"/>
                </a:highlight>
                <a:latin typeface="Roboto"/>
              </a:rPr>
              <a:t>Instagram</a:t>
            </a:r>
            <a:r>
              <a:rPr lang="fr-FR" sz="1400" b="1" i="0" dirty="0">
                <a:solidFill>
                  <a:schemeClr val="accent2">
                    <a:lumMod val="75000"/>
                  </a:schemeClr>
                </a:solidFill>
                <a:effectLst/>
                <a:latin typeface="Roboto"/>
              </a:rPr>
              <a:t> :</a:t>
            </a:r>
            <a:r>
              <a:rPr lang="fr-FR" sz="1400" b="0" i="0" dirty="0">
                <a:solidFill>
                  <a:schemeClr val="accent2">
                    <a:lumMod val="75000"/>
                  </a:schemeClr>
                </a:solidFill>
                <a:effectLst/>
                <a:latin typeface="Roboto"/>
              </a:rPr>
              <a:t> </a:t>
            </a:r>
            <a:r>
              <a:rPr lang="fr-FR" sz="1400" b="1" i="0" dirty="0">
                <a:solidFill>
                  <a:schemeClr val="accent2">
                    <a:lumMod val="75000"/>
                  </a:schemeClr>
                </a:solidFill>
                <a:effectLst/>
                <a:latin typeface="Roboto"/>
              </a:rPr>
              <a:t>Pour partager l’actualité de votre association en image </a:t>
            </a:r>
            <a:r>
              <a:rPr lang="fr-FR" sz="1400" b="0" i="0" dirty="0">
                <a:solidFill>
                  <a:schemeClr val="accent2">
                    <a:lumMod val="75000"/>
                  </a:schemeClr>
                </a:solidFill>
                <a:effectLst/>
                <a:latin typeface="Roboto"/>
              </a:rPr>
              <a:t>: vos activités du moment ou les grands projets à venir. Et </a:t>
            </a:r>
            <a:r>
              <a:rPr lang="fr-FR" sz="1400" b="1" i="0" dirty="0">
                <a:solidFill>
                  <a:schemeClr val="accent2">
                    <a:lumMod val="75000"/>
                  </a:schemeClr>
                </a:solidFill>
                <a:effectLst/>
                <a:latin typeface="Roboto"/>
              </a:rPr>
              <a:t>générer de l’interaction avec des publication « éphémères »</a:t>
            </a:r>
            <a:r>
              <a:rPr lang="fr-FR" sz="1400" b="0" i="0" dirty="0">
                <a:solidFill>
                  <a:schemeClr val="accent2">
                    <a:lumMod val="75000"/>
                  </a:schemeClr>
                </a:solidFill>
                <a:effectLst/>
                <a:latin typeface="Roboto"/>
              </a:rPr>
              <a:t> (story). </a:t>
            </a:r>
          </a:p>
          <a:p>
            <a:pPr algn="just"/>
            <a:r>
              <a:rPr lang="fr-FR" sz="1400" b="1" i="0" dirty="0">
                <a:solidFill>
                  <a:schemeClr val="accent2">
                    <a:lumMod val="75000"/>
                  </a:schemeClr>
                </a:solidFill>
                <a:effectLst/>
                <a:highlight>
                  <a:srgbClr val="00FFFF"/>
                </a:highlight>
                <a:latin typeface="Roboto"/>
              </a:rPr>
              <a:t>Twitter</a:t>
            </a:r>
            <a:r>
              <a:rPr lang="fr-FR" sz="1400" b="1" i="0" dirty="0">
                <a:solidFill>
                  <a:schemeClr val="accent2">
                    <a:lumMod val="75000"/>
                  </a:schemeClr>
                </a:solidFill>
                <a:effectLst/>
                <a:latin typeface="Roboto"/>
              </a:rPr>
              <a:t> : Utile</a:t>
            </a:r>
            <a:r>
              <a:rPr lang="fr-FR" sz="1400" b="0" i="0" dirty="0">
                <a:solidFill>
                  <a:schemeClr val="accent2">
                    <a:lumMod val="75000"/>
                  </a:schemeClr>
                </a:solidFill>
                <a:effectLst/>
                <a:latin typeface="Roboto"/>
              </a:rPr>
              <a:t> Pour renforcer votre communauté mais joui depuis quelques temps d’une image un peu ternie dont l’appellation parodique fachosphère en est une preuve. Les acteurs du sport y demeurent très présent. Pionnier dans l’utilisation des hashtags et la mention de comptes/personnes pour faire réagir, ce principe est aujourd’hui repris quasiment par toutes les plateformes ce qui explique également sa baisse de fréquentation.</a:t>
            </a:r>
          </a:p>
          <a:p>
            <a:pPr algn="just"/>
            <a:r>
              <a:rPr lang="fr-FR" sz="1400" b="1" i="0" dirty="0">
                <a:solidFill>
                  <a:schemeClr val="accent2">
                    <a:lumMod val="75000"/>
                  </a:schemeClr>
                </a:solidFill>
                <a:effectLst/>
                <a:highlight>
                  <a:srgbClr val="00FFFF"/>
                </a:highlight>
                <a:latin typeface="Roboto"/>
              </a:rPr>
              <a:t>Snapchat</a:t>
            </a:r>
            <a:r>
              <a:rPr lang="fr-FR" sz="1400" b="1" i="0" dirty="0">
                <a:solidFill>
                  <a:schemeClr val="accent2">
                    <a:lumMod val="75000"/>
                  </a:schemeClr>
                </a:solidFill>
                <a:effectLst/>
                <a:latin typeface="Roboto"/>
              </a:rPr>
              <a:t> :</a:t>
            </a:r>
            <a:r>
              <a:rPr lang="fr-FR" sz="1400" b="0" i="0" dirty="0">
                <a:solidFill>
                  <a:schemeClr val="accent2">
                    <a:lumMod val="75000"/>
                  </a:schemeClr>
                </a:solidFill>
                <a:effectLst/>
                <a:latin typeface="Roboto"/>
              </a:rPr>
              <a:t> L’outil parfait </a:t>
            </a:r>
            <a:r>
              <a:rPr lang="fr-FR" sz="1400" b="1" i="0" dirty="0">
                <a:solidFill>
                  <a:schemeClr val="accent2">
                    <a:lumMod val="75000"/>
                  </a:schemeClr>
                </a:solidFill>
                <a:effectLst/>
                <a:latin typeface="Roboto"/>
              </a:rPr>
              <a:t>pour favoriser votre spontanéité et partager l’instant présent.</a:t>
            </a:r>
            <a:r>
              <a:rPr lang="fr-FR" sz="1400" b="0" i="0" dirty="0">
                <a:solidFill>
                  <a:schemeClr val="accent2">
                    <a:lumMod val="75000"/>
                  </a:schemeClr>
                </a:solidFill>
                <a:effectLst/>
                <a:latin typeface="Roboto"/>
              </a:rPr>
              <a:t> Les jeunes sont présents en masse sur ce réseau. Ainsi, si vous voulez « rajeunir » votre association, c’est LE réseau social à adopter ! Sauf qu’il ne fait pas l’unanimité chez les parents, il faut donc faire attention à ne pas tomber dans le piège où votre structure deviendrait « source d’opposition » parent enfant. </a:t>
            </a:r>
          </a:p>
          <a:p>
            <a:pPr algn="just"/>
            <a:r>
              <a:rPr lang="fr-FR" sz="1400" b="1" i="0" dirty="0">
                <a:solidFill>
                  <a:schemeClr val="accent2">
                    <a:lumMod val="75000"/>
                  </a:schemeClr>
                </a:solidFill>
                <a:effectLst/>
                <a:highlight>
                  <a:srgbClr val="00FFFF"/>
                </a:highlight>
                <a:latin typeface="Roboto"/>
              </a:rPr>
              <a:t>LinkedIn</a:t>
            </a:r>
            <a:r>
              <a:rPr lang="fr-FR" sz="1400" b="1" i="0" dirty="0">
                <a:solidFill>
                  <a:schemeClr val="accent2">
                    <a:lumMod val="75000"/>
                  </a:schemeClr>
                </a:solidFill>
                <a:effectLst/>
                <a:latin typeface="Roboto"/>
              </a:rPr>
              <a:t> : </a:t>
            </a:r>
            <a:r>
              <a:rPr lang="fr-FR" sz="1400" b="0" i="0" dirty="0">
                <a:solidFill>
                  <a:schemeClr val="accent2">
                    <a:lumMod val="75000"/>
                  </a:schemeClr>
                </a:solidFill>
                <a:effectLst/>
                <a:latin typeface="Roboto"/>
              </a:rPr>
              <a:t>est utile </a:t>
            </a:r>
            <a:r>
              <a:rPr lang="fr-FR" sz="1400" b="1" i="0" dirty="0">
                <a:solidFill>
                  <a:schemeClr val="accent2">
                    <a:lumMod val="75000"/>
                  </a:schemeClr>
                </a:solidFill>
                <a:effectLst/>
                <a:latin typeface="Roboto"/>
              </a:rPr>
              <a:t>pour crédibiliser votre association et vos actions aux yeux des pros</a:t>
            </a:r>
            <a:r>
              <a:rPr lang="fr-FR" sz="1400" b="0" i="0" dirty="0">
                <a:solidFill>
                  <a:schemeClr val="accent2">
                    <a:lumMod val="75000"/>
                  </a:schemeClr>
                </a:solidFill>
                <a:effectLst/>
                <a:latin typeface="Roboto"/>
              </a:rPr>
              <a:t>. En plus d’être un vrai moyen de développer sa présence en ligne, ce réseau social permet de mettre en valeur vos bénévoles mais est peu utilisé dans le cadre sportif </a:t>
            </a:r>
            <a:r>
              <a:rPr lang="fr-FR" sz="1400" dirty="0">
                <a:solidFill>
                  <a:schemeClr val="accent2">
                    <a:lumMod val="75000"/>
                  </a:schemeClr>
                </a:solidFill>
                <a:latin typeface="Roboto"/>
              </a:rPr>
              <a:t>(bénévole).</a:t>
            </a:r>
            <a:endParaRPr lang="fr-FR" sz="1400" b="0" i="0" dirty="0">
              <a:solidFill>
                <a:schemeClr val="accent2">
                  <a:lumMod val="75000"/>
                </a:schemeClr>
              </a:solidFill>
              <a:effectLst/>
              <a:latin typeface="Roboto"/>
            </a:endParaRPr>
          </a:p>
          <a:p>
            <a:pPr algn="just"/>
            <a:endParaRPr lang="fr-FR" sz="1400" b="0" i="0" dirty="0">
              <a:solidFill>
                <a:schemeClr val="accent2">
                  <a:lumMod val="75000"/>
                </a:schemeClr>
              </a:solidFill>
              <a:effectLst/>
            </a:endParaRPr>
          </a:p>
          <a:p>
            <a:endParaRPr lang="fr-FR" dirty="0"/>
          </a:p>
        </p:txBody>
      </p:sp>
      <p:pic>
        <p:nvPicPr>
          <p:cNvPr id="4" name="Image 3">
            <a:extLst>
              <a:ext uri="{FF2B5EF4-FFF2-40B4-BE49-F238E27FC236}">
                <a16:creationId xmlns:a16="http://schemas.microsoft.com/office/drawing/2014/main" id="{ABFE88B4-52DF-4557-8793-BBB1BFD58194}"/>
              </a:ext>
            </a:extLst>
          </p:cNvPr>
          <p:cNvPicPr>
            <a:picLocks noChangeAspect="1"/>
          </p:cNvPicPr>
          <p:nvPr/>
        </p:nvPicPr>
        <p:blipFill>
          <a:blip r:embed="rId2"/>
          <a:stretch>
            <a:fillRect/>
          </a:stretch>
        </p:blipFill>
        <p:spPr>
          <a:xfrm>
            <a:off x="161552" y="16233"/>
            <a:ext cx="1362796" cy="640354"/>
          </a:xfrm>
          <a:prstGeom prst="rect">
            <a:avLst/>
          </a:prstGeom>
        </p:spPr>
      </p:pic>
    </p:spTree>
    <p:extLst>
      <p:ext uri="{BB962C8B-B14F-4D97-AF65-F5344CB8AC3E}">
        <p14:creationId xmlns:p14="http://schemas.microsoft.com/office/powerpoint/2010/main" val="1342823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2E529FCD-B8E8-42FE-8940-57250932DCB2}"/>
              </a:ext>
            </a:extLst>
          </p:cNvPr>
          <p:cNvSpPr txBox="1">
            <a:spLocks/>
          </p:cNvSpPr>
          <p:nvPr/>
        </p:nvSpPr>
        <p:spPr>
          <a:xfrm>
            <a:off x="2589213" y="2136687"/>
            <a:ext cx="6841866" cy="1210415"/>
          </a:xfrm>
          <a:prstGeom prst="rect">
            <a:avLst/>
          </a:prstGeom>
        </p:spPr>
        <p:txBody>
          <a:bodyPr vert="horz" lIns="91440" tIns="45720" rIns="91440" bIns="45720" rtlCol="0" anchor="b">
            <a:normAutofit fontScale="90000" lnSpcReduction="10000"/>
          </a:bodyPr>
          <a:lstStyle>
            <a:lvl1pPr algn="l" defTabSz="457200" rtl="0" eaLnBrk="1" latinLnBrk="0" hangingPunct="1">
              <a:spcBef>
                <a:spcPct val="0"/>
              </a:spcBef>
              <a:buNone/>
              <a:defRPr sz="54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800" dirty="0"/>
              <a:t>L’IMPORTANCE des RESEAUX SOCIAUX</a:t>
            </a:r>
            <a:br>
              <a:rPr lang="fr-FR" sz="2800" dirty="0"/>
            </a:br>
            <a:r>
              <a:rPr lang="fr-FR" sz="2800" dirty="0"/>
              <a:t>pour les CLUBS et ASSOCIATIONS SPORTIVES</a:t>
            </a:r>
            <a:br>
              <a:rPr lang="fr-FR" sz="2800" dirty="0"/>
            </a:br>
            <a:endParaRPr lang="fr-FR" sz="2800" dirty="0"/>
          </a:p>
        </p:txBody>
      </p:sp>
      <p:sp>
        <p:nvSpPr>
          <p:cNvPr id="5" name="ZoneTexte 4">
            <a:extLst>
              <a:ext uri="{FF2B5EF4-FFF2-40B4-BE49-F238E27FC236}">
                <a16:creationId xmlns:a16="http://schemas.microsoft.com/office/drawing/2014/main" id="{6890F161-2007-40FB-95D9-F7CDAD473C26}"/>
              </a:ext>
            </a:extLst>
          </p:cNvPr>
          <p:cNvSpPr txBox="1"/>
          <p:nvPr/>
        </p:nvSpPr>
        <p:spPr>
          <a:xfrm>
            <a:off x="2589212" y="3742108"/>
            <a:ext cx="7426657" cy="369332"/>
          </a:xfrm>
          <a:prstGeom prst="rect">
            <a:avLst/>
          </a:prstGeom>
          <a:noFill/>
        </p:spPr>
        <p:txBody>
          <a:bodyPr wrap="square" rtlCol="0">
            <a:spAutoFit/>
          </a:bodyPr>
          <a:lstStyle/>
          <a:p>
            <a:r>
              <a:rPr lang="fr-FR" dirty="0"/>
              <a:t>PARTIE 4: QUELQUES REFLEXES A ADOPTER LES RESEAUX SOCIAUX </a:t>
            </a:r>
          </a:p>
        </p:txBody>
      </p:sp>
      <p:sp>
        <p:nvSpPr>
          <p:cNvPr id="6" name="Sous-titre 2">
            <a:extLst>
              <a:ext uri="{FF2B5EF4-FFF2-40B4-BE49-F238E27FC236}">
                <a16:creationId xmlns:a16="http://schemas.microsoft.com/office/drawing/2014/main" id="{A226B35B-5A3C-49BC-B00A-BA13B5F395C3}"/>
              </a:ext>
            </a:extLst>
          </p:cNvPr>
          <p:cNvSpPr>
            <a:spLocks noGrp="1"/>
          </p:cNvSpPr>
          <p:nvPr>
            <p:ph type="subTitle" idx="1"/>
          </p:nvPr>
        </p:nvSpPr>
        <p:spPr>
          <a:xfrm>
            <a:off x="2589213" y="4777379"/>
            <a:ext cx="8915399" cy="1126283"/>
          </a:xfrm>
        </p:spPr>
        <p:txBody>
          <a:bodyPr/>
          <a:lstStyle/>
          <a:p>
            <a:r>
              <a:rPr lang="fr-FR" dirty="0"/>
              <a:t>YANNIK FRICKERT</a:t>
            </a:r>
          </a:p>
        </p:txBody>
      </p:sp>
      <p:pic>
        <p:nvPicPr>
          <p:cNvPr id="7" name="Image 6">
            <a:extLst>
              <a:ext uri="{FF2B5EF4-FFF2-40B4-BE49-F238E27FC236}">
                <a16:creationId xmlns:a16="http://schemas.microsoft.com/office/drawing/2014/main" id="{3C8EB878-D0EA-4002-ADA9-809E05A562B7}"/>
              </a:ext>
            </a:extLst>
          </p:cNvPr>
          <p:cNvPicPr>
            <a:picLocks noChangeAspect="1"/>
          </p:cNvPicPr>
          <p:nvPr/>
        </p:nvPicPr>
        <p:blipFill>
          <a:blip r:embed="rId2"/>
          <a:stretch>
            <a:fillRect/>
          </a:stretch>
        </p:blipFill>
        <p:spPr>
          <a:xfrm>
            <a:off x="8846287" y="4721313"/>
            <a:ext cx="2588295" cy="1216196"/>
          </a:xfrm>
          <a:prstGeom prst="rect">
            <a:avLst/>
          </a:prstGeom>
        </p:spPr>
      </p:pic>
      <p:pic>
        <p:nvPicPr>
          <p:cNvPr id="8" name="Image 7">
            <a:extLst>
              <a:ext uri="{FF2B5EF4-FFF2-40B4-BE49-F238E27FC236}">
                <a16:creationId xmlns:a16="http://schemas.microsoft.com/office/drawing/2014/main" id="{AEB9FF0D-9998-45D6-9A57-EA631FA0D5A8}"/>
              </a:ext>
            </a:extLst>
          </p:cNvPr>
          <p:cNvPicPr>
            <a:picLocks noChangeAspect="1"/>
          </p:cNvPicPr>
          <p:nvPr/>
        </p:nvPicPr>
        <p:blipFill>
          <a:blip r:embed="rId2"/>
          <a:stretch>
            <a:fillRect/>
          </a:stretch>
        </p:blipFill>
        <p:spPr>
          <a:xfrm>
            <a:off x="161552" y="16233"/>
            <a:ext cx="1362796" cy="640354"/>
          </a:xfrm>
          <a:prstGeom prst="rect">
            <a:avLst/>
          </a:prstGeom>
        </p:spPr>
      </p:pic>
    </p:spTree>
    <p:extLst>
      <p:ext uri="{BB962C8B-B14F-4D97-AF65-F5344CB8AC3E}">
        <p14:creationId xmlns:p14="http://schemas.microsoft.com/office/powerpoint/2010/main" val="28519018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0E3890-888A-4900-A540-9B86EB826ED7}"/>
              </a:ext>
            </a:extLst>
          </p:cNvPr>
          <p:cNvSpPr>
            <a:spLocks noGrp="1"/>
          </p:cNvSpPr>
          <p:nvPr>
            <p:ph type="title"/>
          </p:nvPr>
        </p:nvSpPr>
        <p:spPr>
          <a:xfrm>
            <a:off x="2592925" y="305133"/>
            <a:ext cx="8911687" cy="1280890"/>
          </a:xfrm>
        </p:spPr>
        <p:txBody>
          <a:bodyPr>
            <a:normAutofit/>
          </a:bodyPr>
          <a:lstStyle/>
          <a:p>
            <a:pPr algn="just"/>
            <a:r>
              <a:rPr lang="fr-FR" sz="2400" dirty="0">
                <a:highlight>
                  <a:srgbClr val="00FFFF"/>
                </a:highlight>
              </a:rPr>
              <a:t>Gérer vos</a:t>
            </a:r>
            <a:r>
              <a:rPr lang="fr-FR" sz="2400" b="0" i="0" dirty="0">
                <a:effectLst/>
                <a:highlight>
                  <a:srgbClr val="00FFFF"/>
                </a:highlight>
              </a:rPr>
              <a:t> réseaux sociaux, de manière à mieux engager et susciter l’intérêt de votre communauté c’est adopter quelques </a:t>
            </a:r>
            <a:r>
              <a:rPr lang="fr-FR" sz="2400" dirty="0">
                <a:highlight>
                  <a:srgbClr val="00FFFF"/>
                </a:highlight>
              </a:rPr>
              <a:t>bonnes </a:t>
            </a:r>
            <a:r>
              <a:rPr lang="fr-FR" sz="2400" b="0" i="0" dirty="0">
                <a:effectLst/>
                <a:highlight>
                  <a:srgbClr val="00FFFF"/>
                </a:highlight>
              </a:rPr>
              <a:t>attitudes</a:t>
            </a:r>
            <a:r>
              <a:rPr lang="fr-FR" sz="2400" b="0" i="0" dirty="0">
                <a:effectLst/>
              </a:rPr>
              <a:t>.</a:t>
            </a:r>
            <a:endParaRPr lang="fr-FR" sz="2400" dirty="0"/>
          </a:p>
        </p:txBody>
      </p:sp>
      <p:sp>
        <p:nvSpPr>
          <p:cNvPr id="3" name="Espace réservé du contenu 2">
            <a:extLst>
              <a:ext uri="{FF2B5EF4-FFF2-40B4-BE49-F238E27FC236}">
                <a16:creationId xmlns:a16="http://schemas.microsoft.com/office/drawing/2014/main" id="{2F5A009E-9598-4F83-A58B-A0B895B48833}"/>
              </a:ext>
            </a:extLst>
          </p:cNvPr>
          <p:cNvSpPr>
            <a:spLocks noGrp="1"/>
          </p:cNvSpPr>
          <p:nvPr>
            <p:ph idx="1"/>
          </p:nvPr>
        </p:nvSpPr>
        <p:spPr>
          <a:xfrm>
            <a:off x="2592925" y="1889051"/>
            <a:ext cx="8915400" cy="3777622"/>
          </a:xfrm>
        </p:spPr>
        <p:txBody>
          <a:bodyPr/>
          <a:lstStyle/>
          <a:p>
            <a:pPr algn="just"/>
            <a:r>
              <a:rPr lang="fr-FR" sz="2400" b="1" dirty="0">
                <a:solidFill>
                  <a:schemeClr val="accent2">
                    <a:lumMod val="75000"/>
                  </a:schemeClr>
                </a:solidFill>
                <a:effectLst/>
                <a:highlight>
                  <a:srgbClr val="00FFFF"/>
                </a:highlight>
              </a:rPr>
              <a:t>Indiquez votre présence sur les réseaux sociaux</a:t>
            </a:r>
          </a:p>
          <a:p>
            <a:pPr marL="0" indent="0" algn="just">
              <a:buNone/>
            </a:pPr>
            <a:endParaRPr lang="fr-FR" b="1" dirty="0">
              <a:solidFill>
                <a:schemeClr val="accent2">
                  <a:lumMod val="75000"/>
                </a:schemeClr>
              </a:solidFill>
              <a:highlight>
                <a:srgbClr val="00FFFF"/>
              </a:highlight>
            </a:endParaRPr>
          </a:p>
          <a:p>
            <a:pPr marL="0" indent="0" algn="just">
              <a:buNone/>
            </a:pPr>
            <a:r>
              <a:rPr lang="fr-FR" sz="2000" b="0" i="0" dirty="0">
                <a:solidFill>
                  <a:schemeClr val="accent2">
                    <a:lumMod val="75000"/>
                  </a:schemeClr>
                </a:solidFill>
                <a:effectLst/>
              </a:rPr>
              <a:t>N’oubliez pas d’</a:t>
            </a:r>
            <a:r>
              <a:rPr lang="fr-FR" sz="2000" b="1" i="0" dirty="0">
                <a:solidFill>
                  <a:schemeClr val="accent2">
                    <a:lumMod val="75000"/>
                  </a:schemeClr>
                </a:solidFill>
                <a:effectLst/>
              </a:rPr>
              <a:t>indiquer sur vos supports physiques ou digitaux </a:t>
            </a:r>
            <a:r>
              <a:rPr lang="fr-FR" sz="2000" b="0" i="0" dirty="0">
                <a:solidFill>
                  <a:schemeClr val="accent2">
                    <a:lumMod val="75000"/>
                  </a:schemeClr>
                </a:solidFill>
                <a:effectLst/>
              </a:rPr>
              <a:t>(s</a:t>
            </a:r>
            <a:r>
              <a:rPr lang="fr-FR" sz="2000" dirty="0">
                <a:solidFill>
                  <a:schemeClr val="accent2">
                    <a:lumMod val="75000"/>
                  </a:schemeClr>
                </a:solidFill>
              </a:rPr>
              <a:t>ite internet, flyer, affiches etc., etc.)</a:t>
            </a:r>
            <a:r>
              <a:rPr lang="fr-FR" sz="2000" b="0" i="0" dirty="0">
                <a:solidFill>
                  <a:schemeClr val="accent2">
                    <a:lumMod val="75000"/>
                  </a:schemeClr>
                </a:solidFill>
                <a:effectLst/>
              </a:rPr>
              <a:t> </a:t>
            </a:r>
            <a:r>
              <a:rPr lang="fr-FR" sz="2000" b="1" i="0" dirty="0">
                <a:solidFill>
                  <a:schemeClr val="accent2">
                    <a:lumMod val="75000"/>
                  </a:schemeClr>
                </a:solidFill>
                <a:effectLst/>
              </a:rPr>
              <a:t>votre précense sur les réseaux sociaux</a:t>
            </a:r>
            <a:r>
              <a:rPr lang="fr-FR" sz="2000" b="0" i="0" dirty="0">
                <a:solidFill>
                  <a:schemeClr val="accent2">
                    <a:lumMod val="75000"/>
                  </a:schemeClr>
                </a:solidFill>
                <a:effectLst/>
              </a:rPr>
              <a:t>, </a:t>
            </a:r>
            <a:r>
              <a:rPr lang="fr-FR" sz="2000" dirty="0">
                <a:solidFill>
                  <a:schemeClr val="accent2">
                    <a:lumMod val="75000"/>
                  </a:schemeClr>
                </a:solidFill>
              </a:rPr>
              <a:t>pour y </a:t>
            </a:r>
            <a:r>
              <a:rPr lang="fr-FR" sz="2000" b="1" dirty="0">
                <a:solidFill>
                  <a:schemeClr val="accent2">
                    <a:lumMod val="75000"/>
                  </a:schemeClr>
                </a:solidFill>
              </a:rPr>
              <a:t>augmenter votre visibilité</a:t>
            </a:r>
            <a:r>
              <a:rPr lang="fr-FR" sz="2000" dirty="0">
                <a:solidFill>
                  <a:schemeClr val="accent2">
                    <a:lumMod val="75000"/>
                  </a:schemeClr>
                </a:solidFill>
              </a:rPr>
              <a:t> !</a:t>
            </a:r>
          </a:p>
          <a:p>
            <a:pPr marL="0" indent="0" algn="just">
              <a:buNone/>
            </a:pPr>
            <a:r>
              <a:rPr lang="fr-FR" sz="2000" dirty="0">
                <a:solidFill>
                  <a:schemeClr val="accent2">
                    <a:lumMod val="75000"/>
                  </a:schemeClr>
                </a:solidFill>
              </a:rPr>
              <a:t>Indiquer cette présence par </a:t>
            </a:r>
            <a:r>
              <a:rPr lang="fr-FR" sz="2000" b="1" dirty="0">
                <a:solidFill>
                  <a:schemeClr val="accent2">
                    <a:lumMod val="75000"/>
                  </a:schemeClr>
                </a:solidFill>
              </a:rPr>
              <a:t>un icône est bien souvent suffisant</a:t>
            </a:r>
            <a:r>
              <a:rPr lang="fr-FR" sz="2000" dirty="0">
                <a:solidFill>
                  <a:schemeClr val="accent2">
                    <a:lumMod val="75000"/>
                  </a:schemeClr>
                </a:solidFill>
              </a:rPr>
              <a:t>. </a:t>
            </a:r>
          </a:p>
          <a:p>
            <a:pPr marL="0" indent="0" algn="just">
              <a:buNone/>
            </a:pPr>
            <a:r>
              <a:rPr lang="fr-FR" sz="2000" b="1" dirty="0">
                <a:solidFill>
                  <a:schemeClr val="accent2">
                    <a:lumMod val="75000"/>
                  </a:schemeClr>
                </a:solidFill>
              </a:rPr>
              <a:t>On peut également utiliser un QR CODE </a:t>
            </a:r>
            <a:r>
              <a:rPr lang="fr-FR" sz="2000" dirty="0">
                <a:solidFill>
                  <a:schemeClr val="accent2">
                    <a:lumMod val="75000"/>
                  </a:schemeClr>
                </a:solidFill>
              </a:rPr>
              <a:t>pour orienter vers le réseau qu’on aura choisi comme support de prédilection pour communiquer. De nombreux générateurs gratuits sont disponibles en ligne. </a:t>
            </a:r>
          </a:p>
          <a:p>
            <a:pPr marL="0" indent="0" algn="just">
              <a:buNone/>
            </a:pPr>
            <a:r>
              <a:rPr lang="fr-FR" dirty="0">
                <a:solidFill>
                  <a:srgbClr val="5E5E7C"/>
                </a:solidFill>
                <a:latin typeface="Roboto"/>
              </a:rPr>
              <a:t> </a:t>
            </a:r>
          </a:p>
        </p:txBody>
      </p:sp>
      <p:pic>
        <p:nvPicPr>
          <p:cNvPr id="4" name="Image 3">
            <a:extLst>
              <a:ext uri="{FF2B5EF4-FFF2-40B4-BE49-F238E27FC236}">
                <a16:creationId xmlns:a16="http://schemas.microsoft.com/office/drawing/2014/main" id="{1DE10EA2-D534-4454-8D3D-9A60AEE0EA9E}"/>
              </a:ext>
            </a:extLst>
          </p:cNvPr>
          <p:cNvPicPr>
            <a:picLocks noChangeAspect="1"/>
          </p:cNvPicPr>
          <p:nvPr/>
        </p:nvPicPr>
        <p:blipFill>
          <a:blip r:embed="rId2"/>
          <a:stretch>
            <a:fillRect/>
          </a:stretch>
        </p:blipFill>
        <p:spPr>
          <a:xfrm>
            <a:off x="161552" y="16233"/>
            <a:ext cx="1362796" cy="640354"/>
          </a:xfrm>
          <a:prstGeom prst="rect">
            <a:avLst/>
          </a:prstGeom>
        </p:spPr>
      </p:pic>
    </p:spTree>
    <p:extLst>
      <p:ext uri="{BB962C8B-B14F-4D97-AF65-F5344CB8AC3E}">
        <p14:creationId xmlns:p14="http://schemas.microsoft.com/office/powerpoint/2010/main" val="29791543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1D6B847E-7485-40F7-99B8-0C86AA9C052F}"/>
              </a:ext>
            </a:extLst>
          </p:cNvPr>
          <p:cNvSpPr>
            <a:spLocks noGrp="1"/>
          </p:cNvSpPr>
          <p:nvPr>
            <p:ph idx="1"/>
          </p:nvPr>
        </p:nvSpPr>
        <p:spPr>
          <a:xfrm>
            <a:off x="2419093" y="1539875"/>
            <a:ext cx="8915400" cy="3778250"/>
          </a:xfrm>
        </p:spPr>
        <p:txBody>
          <a:bodyPr/>
          <a:lstStyle/>
          <a:p>
            <a:r>
              <a:rPr lang="fr-FR" sz="2400" b="1" dirty="0">
                <a:solidFill>
                  <a:srgbClr val="FF7352"/>
                </a:solidFill>
                <a:effectLst/>
                <a:latin typeface="Roboto"/>
              </a:rPr>
              <a:t> </a:t>
            </a:r>
            <a:r>
              <a:rPr lang="fr-FR" sz="2400" b="1" dirty="0">
                <a:solidFill>
                  <a:schemeClr val="accent2">
                    <a:lumMod val="75000"/>
                  </a:schemeClr>
                </a:solidFill>
                <a:effectLst/>
                <a:highlight>
                  <a:srgbClr val="00FFFF"/>
                </a:highlight>
                <a:latin typeface="Roboto"/>
              </a:rPr>
              <a:t>Animez régulièrement vos réseaux sociaux</a:t>
            </a:r>
          </a:p>
          <a:p>
            <a:pPr marL="0" indent="0" algn="just">
              <a:buNone/>
            </a:pPr>
            <a:r>
              <a:rPr lang="fr-FR" sz="2000" dirty="0">
                <a:solidFill>
                  <a:schemeClr val="accent2">
                    <a:lumMod val="75000"/>
                  </a:schemeClr>
                </a:solidFill>
              </a:rPr>
              <a:t>Une</a:t>
            </a:r>
            <a:r>
              <a:rPr lang="fr-FR" sz="2000" b="0" i="0" dirty="0">
                <a:solidFill>
                  <a:schemeClr val="accent2">
                    <a:lumMod val="75000"/>
                  </a:schemeClr>
                </a:solidFill>
                <a:effectLst/>
              </a:rPr>
              <a:t> page Facebook complètement morte c’est la pire des erreur, </a:t>
            </a:r>
            <a:r>
              <a:rPr lang="fr-FR" sz="2000" dirty="0">
                <a:solidFill>
                  <a:schemeClr val="accent2">
                    <a:lumMod val="75000"/>
                  </a:schemeClr>
                </a:solidFill>
              </a:rPr>
              <a:t>avec une </a:t>
            </a:r>
            <a:r>
              <a:rPr lang="fr-FR" sz="2000" b="0" i="0" dirty="0">
                <a:solidFill>
                  <a:schemeClr val="accent2">
                    <a:lumMod val="75000"/>
                  </a:schemeClr>
                </a:solidFill>
                <a:effectLst/>
              </a:rPr>
              <a:t>dernière publication remontant à 2013 de surcroit et vous aurez la palme d’or !</a:t>
            </a:r>
          </a:p>
          <a:p>
            <a:pPr marL="0" indent="0" algn="just">
              <a:buNone/>
            </a:pPr>
            <a:r>
              <a:rPr lang="fr-FR" sz="2000" b="0" i="0" dirty="0">
                <a:solidFill>
                  <a:schemeClr val="accent2">
                    <a:lumMod val="75000"/>
                  </a:schemeClr>
                </a:solidFill>
                <a:effectLst/>
              </a:rPr>
              <a:t>Pour éviter d’en arriver là, </a:t>
            </a:r>
            <a:r>
              <a:rPr lang="fr-FR" sz="2000" b="1" i="0" dirty="0">
                <a:solidFill>
                  <a:schemeClr val="accent2">
                    <a:lumMod val="75000"/>
                  </a:schemeClr>
                </a:solidFill>
                <a:effectLst/>
              </a:rPr>
              <a:t>faites-vous un programme</a:t>
            </a:r>
            <a:r>
              <a:rPr lang="fr-FR" sz="2000" b="0" i="0" dirty="0">
                <a:solidFill>
                  <a:schemeClr val="accent2">
                    <a:lumMod val="75000"/>
                  </a:schemeClr>
                </a:solidFill>
                <a:effectLst/>
              </a:rPr>
              <a:t>, en déterminant la fréquence de publications sur chaque réseau, et suivez-le.</a:t>
            </a:r>
            <a:endParaRPr lang="fr-FR" sz="2000" dirty="0">
              <a:solidFill>
                <a:schemeClr val="accent2">
                  <a:lumMod val="75000"/>
                </a:schemeClr>
              </a:solidFill>
            </a:endParaRPr>
          </a:p>
        </p:txBody>
      </p:sp>
      <p:pic>
        <p:nvPicPr>
          <p:cNvPr id="3" name="Image 2">
            <a:extLst>
              <a:ext uri="{FF2B5EF4-FFF2-40B4-BE49-F238E27FC236}">
                <a16:creationId xmlns:a16="http://schemas.microsoft.com/office/drawing/2014/main" id="{9FF027BA-FDCA-4B37-BA2F-F76DBB4DFB48}"/>
              </a:ext>
            </a:extLst>
          </p:cNvPr>
          <p:cNvPicPr>
            <a:picLocks noChangeAspect="1"/>
          </p:cNvPicPr>
          <p:nvPr/>
        </p:nvPicPr>
        <p:blipFill>
          <a:blip r:embed="rId2"/>
          <a:stretch>
            <a:fillRect/>
          </a:stretch>
        </p:blipFill>
        <p:spPr>
          <a:xfrm>
            <a:off x="161552" y="16233"/>
            <a:ext cx="1362796" cy="640354"/>
          </a:xfrm>
          <a:prstGeom prst="rect">
            <a:avLst/>
          </a:prstGeom>
        </p:spPr>
      </p:pic>
    </p:spTree>
    <p:extLst>
      <p:ext uri="{BB962C8B-B14F-4D97-AF65-F5344CB8AC3E}">
        <p14:creationId xmlns:p14="http://schemas.microsoft.com/office/powerpoint/2010/main" val="1327177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B3CAACA7-083D-477A-BCC7-EE1A559C19B9}"/>
              </a:ext>
            </a:extLst>
          </p:cNvPr>
          <p:cNvSpPr>
            <a:spLocks noGrp="1"/>
          </p:cNvSpPr>
          <p:nvPr>
            <p:ph idx="1"/>
          </p:nvPr>
        </p:nvSpPr>
        <p:spPr>
          <a:xfrm>
            <a:off x="2567948" y="1539875"/>
            <a:ext cx="8915400" cy="3778250"/>
          </a:xfrm>
        </p:spPr>
        <p:txBody>
          <a:bodyPr>
            <a:normAutofit/>
          </a:bodyPr>
          <a:lstStyle/>
          <a:p>
            <a:r>
              <a:rPr lang="fr-FR" sz="2400" b="1" dirty="0">
                <a:solidFill>
                  <a:schemeClr val="accent2">
                    <a:lumMod val="75000"/>
                  </a:schemeClr>
                </a:solidFill>
                <a:highlight>
                  <a:srgbClr val="00FFFF"/>
                </a:highlight>
                <a:latin typeface="+mj-lt"/>
              </a:rPr>
              <a:t>Utilisez le </a:t>
            </a:r>
            <a:r>
              <a:rPr lang="fr-FR" sz="2400" b="1" dirty="0">
                <a:solidFill>
                  <a:schemeClr val="accent2">
                    <a:lumMod val="75000"/>
                  </a:schemeClr>
                </a:solidFill>
                <a:effectLst/>
                <a:highlight>
                  <a:srgbClr val="00FFFF"/>
                </a:highlight>
                <a:latin typeface="+mj-lt"/>
              </a:rPr>
              <a:t>G2G ou Give to Get</a:t>
            </a:r>
          </a:p>
          <a:p>
            <a:pPr marL="0" indent="0">
              <a:buNone/>
            </a:pPr>
            <a:r>
              <a:rPr lang="fr-FR" sz="2000" dirty="0">
                <a:solidFill>
                  <a:schemeClr val="accent2">
                    <a:lumMod val="75000"/>
                  </a:schemeClr>
                </a:solidFill>
              </a:rPr>
              <a:t>Traduisez le </a:t>
            </a:r>
            <a:r>
              <a:rPr lang="fr-FR" sz="2000" b="1" dirty="0">
                <a:solidFill>
                  <a:schemeClr val="accent2">
                    <a:lumMod val="75000"/>
                  </a:schemeClr>
                </a:solidFill>
              </a:rPr>
              <a:t>donner pour recevoir </a:t>
            </a:r>
            <a:r>
              <a:rPr lang="fr-FR" sz="2000" dirty="0">
                <a:solidFill>
                  <a:schemeClr val="accent2">
                    <a:lumMod val="75000"/>
                  </a:schemeClr>
                </a:solidFill>
              </a:rPr>
              <a:t>et tout est dit. Pour animer votre communauté, augmenter votre base de fans, </a:t>
            </a:r>
            <a:r>
              <a:rPr lang="fr-FR" sz="2000" b="1" dirty="0">
                <a:solidFill>
                  <a:schemeClr val="accent2">
                    <a:lumMod val="75000"/>
                  </a:schemeClr>
                </a:solidFill>
              </a:rPr>
              <a:t>pensez aux jeux concours</a:t>
            </a:r>
            <a:r>
              <a:rPr lang="fr-FR" sz="2000" dirty="0">
                <a:solidFill>
                  <a:schemeClr val="accent2">
                    <a:lumMod val="75000"/>
                  </a:schemeClr>
                </a:solidFill>
              </a:rPr>
              <a:t> par exemple. </a:t>
            </a:r>
          </a:p>
          <a:p>
            <a:pPr marL="0" indent="0">
              <a:buNone/>
            </a:pPr>
            <a:r>
              <a:rPr lang="fr-FR" sz="2000" b="1" dirty="0">
                <a:solidFill>
                  <a:schemeClr val="accent2">
                    <a:lumMod val="75000"/>
                  </a:schemeClr>
                </a:solidFill>
              </a:rPr>
              <a:t>P</a:t>
            </a:r>
            <a:r>
              <a:rPr lang="fr-FR" sz="2000" b="1" i="0" dirty="0">
                <a:solidFill>
                  <a:schemeClr val="accent2">
                    <a:lumMod val="75000"/>
                  </a:schemeClr>
                </a:solidFill>
                <a:effectLst/>
              </a:rPr>
              <a:t>articulièrement adaptés à Facebook</a:t>
            </a:r>
            <a:r>
              <a:rPr lang="fr-FR" sz="2000" b="0" i="0" dirty="0">
                <a:solidFill>
                  <a:schemeClr val="accent2">
                    <a:lumMod val="75000"/>
                  </a:schemeClr>
                </a:solidFill>
                <a:effectLst/>
              </a:rPr>
              <a:t> mais  dans une moindre mesure, à Instagram. </a:t>
            </a:r>
          </a:p>
          <a:p>
            <a:pPr marL="0" indent="0">
              <a:buNone/>
            </a:pPr>
            <a:r>
              <a:rPr lang="fr-FR" sz="2000" b="1" i="0" dirty="0">
                <a:solidFill>
                  <a:schemeClr val="accent2">
                    <a:lumMod val="75000"/>
                  </a:schemeClr>
                </a:solidFill>
                <a:effectLst/>
              </a:rPr>
              <a:t>Faites gagner de petits cadeaux</a:t>
            </a:r>
            <a:r>
              <a:rPr lang="fr-FR" sz="2000" b="0" i="0" dirty="0">
                <a:solidFill>
                  <a:schemeClr val="accent2">
                    <a:lumMod val="75000"/>
                  </a:schemeClr>
                </a:solidFill>
                <a:effectLst/>
              </a:rPr>
              <a:t>, comme des goodies, et </a:t>
            </a:r>
            <a:r>
              <a:rPr lang="fr-FR" sz="2000" b="1" i="0" dirty="0">
                <a:solidFill>
                  <a:schemeClr val="accent2">
                    <a:lumMod val="75000"/>
                  </a:schemeClr>
                </a:solidFill>
                <a:effectLst/>
              </a:rPr>
              <a:t>vous verrez l’engagement de votre communauté grimper comme jamais</a:t>
            </a:r>
            <a:r>
              <a:rPr lang="fr-FR" sz="2000" b="0" i="0" dirty="0">
                <a:solidFill>
                  <a:schemeClr val="accent2">
                    <a:lumMod val="75000"/>
                  </a:schemeClr>
                </a:solidFill>
                <a:effectLst/>
              </a:rPr>
              <a:t>!</a:t>
            </a:r>
            <a:endParaRPr lang="fr-FR" sz="2000" b="1" dirty="0">
              <a:solidFill>
                <a:schemeClr val="accent2">
                  <a:lumMod val="75000"/>
                </a:schemeClr>
              </a:solidFill>
              <a:effectLst/>
              <a:highlight>
                <a:srgbClr val="00FFFF"/>
              </a:highlight>
            </a:endParaRPr>
          </a:p>
          <a:p>
            <a:pPr marL="0" indent="0">
              <a:buNone/>
            </a:pPr>
            <a:endParaRPr lang="fr-FR" sz="2400" dirty="0">
              <a:solidFill>
                <a:schemeClr val="accent2">
                  <a:lumMod val="75000"/>
                </a:schemeClr>
              </a:solidFill>
              <a:highlight>
                <a:srgbClr val="00FFFF"/>
              </a:highlight>
              <a:latin typeface="+mj-lt"/>
            </a:endParaRPr>
          </a:p>
        </p:txBody>
      </p:sp>
      <p:pic>
        <p:nvPicPr>
          <p:cNvPr id="3" name="Image 2">
            <a:extLst>
              <a:ext uri="{FF2B5EF4-FFF2-40B4-BE49-F238E27FC236}">
                <a16:creationId xmlns:a16="http://schemas.microsoft.com/office/drawing/2014/main" id="{CF7AF1F2-4954-4AAA-B651-8C321C495900}"/>
              </a:ext>
            </a:extLst>
          </p:cNvPr>
          <p:cNvPicPr>
            <a:picLocks noChangeAspect="1"/>
          </p:cNvPicPr>
          <p:nvPr/>
        </p:nvPicPr>
        <p:blipFill>
          <a:blip r:embed="rId2"/>
          <a:stretch>
            <a:fillRect/>
          </a:stretch>
        </p:blipFill>
        <p:spPr>
          <a:xfrm>
            <a:off x="161552" y="16233"/>
            <a:ext cx="1362796" cy="640354"/>
          </a:xfrm>
          <a:prstGeom prst="rect">
            <a:avLst/>
          </a:prstGeom>
        </p:spPr>
      </p:pic>
    </p:spTree>
    <p:extLst>
      <p:ext uri="{BB962C8B-B14F-4D97-AF65-F5344CB8AC3E}">
        <p14:creationId xmlns:p14="http://schemas.microsoft.com/office/powerpoint/2010/main" val="34692570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EDDA731-D8E0-47B6-B53B-14375AD0F3F9}"/>
              </a:ext>
            </a:extLst>
          </p:cNvPr>
          <p:cNvSpPr>
            <a:spLocks noGrp="1"/>
          </p:cNvSpPr>
          <p:nvPr>
            <p:ph idx="1"/>
          </p:nvPr>
        </p:nvSpPr>
        <p:spPr>
          <a:xfrm>
            <a:off x="2493519" y="1531328"/>
            <a:ext cx="8915400" cy="3795343"/>
          </a:xfrm>
        </p:spPr>
        <p:txBody>
          <a:bodyPr/>
          <a:lstStyle/>
          <a:p>
            <a:r>
              <a:rPr lang="fr-FR" sz="2400" b="1" dirty="0">
                <a:solidFill>
                  <a:schemeClr val="accent2">
                    <a:lumMod val="75000"/>
                  </a:schemeClr>
                </a:solidFill>
                <a:effectLst/>
                <a:highlight>
                  <a:srgbClr val="00FFFF"/>
                </a:highlight>
              </a:rPr>
              <a:t>Restez courtois et transparent.</a:t>
            </a:r>
          </a:p>
          <a:p>
            <a:pPr marL="0" indent="0">
              <a:buNone/>
            </a:pPr>
            <a:endParaRPr lang="fr-FR" sz="2400" b="1" dirty="0">
              <a:solidFill>
                <a:schemeClr val="accent2">
                  <a:lumMod val="75000"/>
                </a:schemeClr>
              </a:solidFill>
              <a:effectLst/>
              <a:highlight>
                <a:srgbClr val="00FFFF"/>
              </a:highlight>
            </a:endParaRPr>
          </a:p>
          <a:p>
            <a:pPr marL="0" indent="0">
              <a:buNone/>
            </a:pPr>
            <a:r>
              <a:rPr lang="fr-FR" sz="2000" b="1" dirty="0">
                <a:solidFill>
                  <a:schemeClr val="accent2">
                    <a:lumMod val="75000"/>
                  </a:schemeClr>
                </a:solidFill>
              </a:rPr>
              <a:t>Restez</a:t>
            </a:r>
            <a:r>
              <a:rPr lang="fr-FR" sz="2000" b="1" i="0" dirty="0">
                <a:solidFill>
                  <a:schemeClr val="accent2">
                    <a:lumMod val="75000"/>
                  </a:schemeClr>
                </a:solidFill>
                <a:effectLst/>
              </a:rPr>
              <a:t> courtois et polis </a:t>
            </a:r>
            <a:r>
              <a:rPr lang="fr-FR" sz="2000" b="0" i="0" dirty="0">
                <a:solidFill>
                  <a:schemeClr val="accent2">
                    <a:lumMod val="75000"/>
                  </a:schemeClr>
                </a:solidFill>
                <a:effectLst/>
              </a:rPr>
              <a:t>avec vos interlocuteurs, c’est la base. </a:t>
            </a:r>
            <a:r>
              <a:rPr lang="fr-FR" sz="2000" b="1" i="0" dirty="0">
                <a:solidFill>
                  <a:schemeClr val="accent2">
                    <a:lumMod val="75000"/>
                  </a:schemeClr>
                </a:solidFill>
                <a:effectLst/>
              </a:rPr>
              <a:t>Votre e-réputation et votre image en dépendent</a:t>
            </a:r>
            <a:r>
              <a:rPr lang="fr-FR" sz="2000" b="0" i="0" dirty="0">
                <a:solidFill>
                  <a:schemeClr val="accent2">
                    <a:lumMod val="75000"/>
                  </a:schemeClr>
                </a:solidFill>
                <a:effectLst/>
              </a:rPr>
              <a:t>. </a:t>
            </a:r>
          </a:p>
          <a:p>
            <a:pPr marL="0" indent="0">
              <a:buNone/>
            </a:pPr>
            <a:endParaRPr lang="fr-FR" sz="2000" dirty="0">
              <a:solidFill>
                <a:schemeClr val="accent2">
                  <a:lumMod val="75000"/>
                </a:schemeClr>
              </a:solidFill>
            </a:endParaRPr>
          </a:p>
          <a:p>
            <a:pPr marL="0" indent="0">
              <a:buNone/>
            </a:pPr>
            <a:r>
              <a:rPr lang="fr-FR" sz="2000" dirty="0">
                <a:solidFill>
                  <a:schemeClr val="accent2">
                    <a:lumMod val="75000"/>
                  </a:schemeClr>
                </a:solidFill>
              </a:rPr>
              <a:t>Essayez </a:t>
            </a:r>
            <a:r>
              <a:rPr lang="fr-FR" sz="2000" b="1" dirty="0">
                <a:solidFill>
                  <a:schemeClr val="accent2">
                    <a:lumMod val="75000"/>
                  </a:schemeClr>
                </a:solidFill>
              </a:rPr>
              <a:t>de</a:t>
            </a:r>
            <a:r>
              <a:rPr lang="fr-FR" sz="2000" b="1" i="0" dirty="0">
                <a:solidFill>
                  <a:schemeClr val="accent2">
                    <a:lumMod val="75000"/>
                  </a:schemeClr>
                </a:solidFill>
                <a:effectLst/>
              </a:rPr>
              <a:t> répondre aux commentaires</a:t>
            </a:r>
            <a:r>
              <a:rPr lang="fr-FR" sz="2000" b="0" i="0" dirty="0">
                <a:solidFill>
                  <a:schemeClr val="accent2">
                    <a:lumMod val="75000"/>
                  </a:schemeClr>
                </a:solidFill>
                <a:effectLst/>
              </a:rPr>
              <a:t>, </a:t>
            </a:r>
            <a:r>
              <a:rPr lang="fr-FR" sz="2000" b="1" i="0" dirty="0">
                <a:solidFill>
                  <a:schemeClr val="accent2">
                    <a:lumMod val="75000"/>
                  </a:schemeClr>
                </a:solidFill>
                <a:effectLst/>
              </a:rPr>
              <a:t>même</a:t>
            </a:r>
            <a:r>
              <a:rPr lang="fr-FR" sz="2000" b="0" i="0" dirty="0">
                <a:solidFill>
                  <a:schemeClr val="accent2">
                    <a:lumMod val="75000"/>
                  </a:schemeClr>
                </a:solidFill>
                <a:effectLst/>
              </a:rPr>
              <a:t> si ils sont </a:t>
            </a:r>
            <a:r>
              <a:rPr lang="fr-FR" sz="2000" b="1" i="0" dirty="0">
                <a:solidFill>
                  <a:schemeClr val="accent2">
                    <a:lumMod val="75000"/>
                  </a:schemeClr>
                </a:solidFill>
                <a:effectLst/>
              </a:rPr>
              <a:t>négatifs</a:t>
            </a:r>
            <a:r>
              <a:rPr lang="fr-FR" sz="2000" b="0" i="0" dirty="0">
                <a:solidFill>
                  <a:schemeClr val="accent2">
                    <a:lumMod val="75000"/>
                  </a:schemeClr>
                </a:solidFill>
                <a:effectLst/>
              </a:rPr>
              <a:t>.</a:t>
            </a:r>
          </a:p>
          <a:p>
            <a:pPr marL="0" indent="0">
              <a:buNone/>
            </a:pPr>
            <a:endParaRPr lang="fr-FR" sz="2000" b="0" i="0" dirty="0">
              <a:solidFill>
                <a:schemeClr val="accent2">
                  <a:lumMod val="75000"/>
                </a:schemeClr>
              </a:solidFill>
              <a:effectLst/>
            </a:endParaRPr>
          </a:p>
          <a:p>
            <a:pPr marL="0" indent="0">
              <a:buNone/>
            </a:pPr>
            <a:r>
              <a:rPr lang="fr-FR" sz="2000" b="0" i="0" dirty="0">
                <a:solidFill>
                  <a:schemeClr val="accent2">
                    <a:lumMod val="75000"/>
                  </a:schemeClr>
                </a:solidFill>
                <a:effectLst/>
              </a:rPr>
              <a:t>Par contre </a:t>
            </a:r>
            <a:r>
              <a:rPr lang="fr-FR" sz="2000" b="1" i="0" dirty="0">
                <a:solidFill>
                  <a:schemeClr val="accent2">
                    <a:lumMod val="75000"/>
                  </a:schemeClr>
                </a:solidFill>
                <a:effectLst/>
              </a:rPr>
              <a:t>n’oubliez pas la modération </a:t>
            </a:r>
            <a:r>
              <a:rPr lang="fr-FR" sz="2000" b="0" i="0" dirty="0">
                <a:solidFill>
                  <a:schemeClr val="accent2">
                    <a:lumMod val="75000"/>
                  </a:schemeClr>
                </a:solidFill>
                <a:effectLst/>
              </a:rPr>
              <a:t>: n’hésitez pas à supprimer les publications hors sujets. </a:t>
            </a:r>
            <a:endParaRPr lang="fr-FR" sz="2000" b="1" dirty="0">
              <a:solidFill>
                <a:schemeClr val="accent2">
                  <a:lumMod val="75000"/>
                </a:schemeClr>
              </a:solidFill>
              <a:effectLst/>
              <a:highlight>
                <a:srgbClr val="00FFFF"/>
              </a:highlight>
            </a:endParaRPr>
          </a:p>
          <a:p>
            <a:endParaRPr lang="fr-FR" sz="2400" b="1" dirty="0">
              <a:solidFill>
                <a:schemeClr val="accent2">
                  <a:lumMod val="75000"/>
                </a:schemeClr>
              </a:solidFill>
              <a:effectLst/>
              <a:highlight>
                <a:srgbClr val="00FFFF"/>
              </a:highlight>
            </a:endParaRPr>
          </a:p>
          <a:p>
            <a:endParaRPr lang="fr-FR" dirty="0"/>
          </a:p>
        </p:txBody>
      </p:sp>
      <p:pic>
        <p:nvPicPr>
          <p:cNvPr id="4" name="Image 3">
            <a:extLst>
              <a:ext uri="{FF2B5EF4-FFF2-40B4-BE49-F238E27FC236}">
                <a16:creationId xmlns:a16="http://schemas.microsoft.com/office/drawing/2014/main" id="{7FF15F8E-68D1-4721-93A2-8EA4C98394D1}"/>
              </a:ext>
            </a:extLst>
          </p:cNvPr>
          <p:cNvPicPr>
            <a:picLocks noChangeAspect="1"/>
          </p:cNvPicPr>
          <p:nvPr/>
        </p:nvPicPr>
        <p:blipFill>
          <a:blip r:embed="rId2"/>
          <a:stretch>
            <a:fillRect/>
          </a:stretch>
        </p:blipFill>
        <p:spPr>
          <a:xfrm>
            <a:off x="161552" y="16233"/>
            <a:ext cx="1362796" cy="640354"/>
          </a:xfrm>
          <a:prstGeom prst="rect">
            <a:avLst/>
          </a:prstGeom>
        </p:spPr>
      </p:pic>
    </p:spTree>
    <p:extLst>
      <p:ext uri="{BB962C8B-B14F-4D97-AF65-F5344CB8AC3E}">
        <p14:creationId xmlns:p14="http://schemas.microsoft.com/office/powerpoint/2010/main" val="21616363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2E529FCD-B8E8-42FE-8940-57250932DCB2}"/>
              </a:ext>
            </a:extLst>
          </p:cNvPr>
          <p:cNvSpPr txBox="1">
            <a:spLocks/>
          </p:cNvSpPr>
          <p:nvPr/>
        </p:nvSpPr>
        <p:spPr>
          <a:xfrm>
            <a:off x="2589213" y="2136687"/>
            <a:ext cx="6841866" cy="1210415"/>
          </a:xfrm>
          <a:prstGeom prst="rect">
            <a:avLst/>
          </a:prstGeom>
        </p:spPr>
        <p:txBody>
          <a:bodyPr vert="horz" lIns="91440" tIns="45720" rIns="91440" bIns="45720" rtlCol="0" anchor="b">
            <a:normAutofit fontScale="90000" lnSpcReduction="10000"/>
          </a:bodyPr>
          <a:lstStyle>
            <a:lvl1pPr algn="l" defTabSz="457200" rtl="0" eaLnBrk="1" latinLnBrk="0" hangingPunct="1">
              <a:spcBef>
                <a:spcPct val="0"/>
              </a:spcBef>
              <a:buNone/>
              <a:defRPr sz="54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800" dirty="0"/>
              <a:t>L’IMPORTANCE des RESEAUX SOCIAUX</a:t>
            </a:r>
            <a:br>
              <a:rPr lang="fr-FR" sz="2800" dirty="0"/>
            </a:br>
            <a:r>
              <a:rPr lang="fr-FR" sz="2800" dirty="0"/>
              <a:t>pour les CLUBS et ASSOCIATIONS SPORTIVES</a:t>
            </a:r>
            <a:br>
              <a:rPr lang="fr-FR" sz="2800" dirty="0"/>
            </a:br>
            <a:endParaRPr lang="fr-FR" sz="2800" dirty="0"/>
          </a:p>
        </p:txBody>
      </p:sp>
      <p:sp>
        <p:nvSpPr>
          <p:cNvPr id="5" name="ZoneTexte 4">
            <a:extLst>
              <a:ext uri="{FF2B5EF4-FFF2-40B4-BE49-F238E27FC236}">
                <a16:creationId xmlns:a16="http://schemas.microsoft.com/office/drawing/2014/main" id="{6890F161-2007-40FB-95D9-F7CDAD473C26}"/>
              </a:ext>
            </a:extLst>
          </p:cNvPr>
          <p:cNvSpPr txBox="1"/>
          <p:nvPr/>
        </p:nvSpPr>
        <p:spPr>
          <a:xfrm>
            <a:off x="2589212" y="3742108"/>
            <a:ext cx="7426657" cy="369332"/>
          </a:xfrm>
          <a:prstGeom prst="rect">
            <a:avLst/>
          </a:prstGeom>
          <a:noFill/>
        </p:spPr>
        <p:txBody>
          <a:bodyPr wrap="square" rtlCol="0">
            <a:spAutoFit/>
          </a:bodyPr>
          <a:lstStyle/>
          <a:p>
            <a:r>
              <a:rPr lang="fr-FR" dirty="0"/>
              <a:t>PARTIE 5: LA STRATEGIE A DEFINIR AUTOUR DES RESEAUX SOCIAUX</a:t>
            </a:r>
          </a:p>
        </p:txBody>
      </p:sp>
      <p:sp>
        <p:nvSpPr>
          <p:cNvPr id="6" name="Sous-titre 2">
            <a:extLst>
              <a:ext uri="{FF2B5EF4-FFF2-40B4-BE49-F238E27FC236}">
                <a16:creationId xmlns:a16="http://schemas.microsoft.com/office/drawing/2014/main" id="{A226B35B-5A3C-49BC-B00A-BA13B5F395C3}"/>
              </a:ext>
            </a:extLst>
          </p:cNvPr>
          <p:cNvSpPr>
            <a:spLocks noGrp="1"/>
          </p:cNvSpPr>
          <p:nvPr>
            <p:ph type="subTitle" idx="1"/>
          </p:nvPr>
        </p:nvSpPr>
        <p:spPr>
          <a:xfrm>
            <a:off x="2589213" y="4777379"/>
            <a:ext cx="8915399" cy="1126283"/>
          </a:xfrm>
        </p:spPr>
        <p:txBody>
          <a:bodyPr/>
          <a:lstStyle/>
          <a:p>
            <a:r>
              <a:rPr lang="fr-FR" dirty="0"/>
              <a:t>YANNIK FRICKERT</a:t>
            </a:r>
          </a:p>
        </p:txBody>
      </p:sp>
      <p:pic>
        <p:nvPicPr>
          <p:cNvPr id="7" name="Image 6">
            <a:extLst>
              <a:ext uri="{FF2B5EF4-FFF2-40B4-BE49-F238E27FC236}">
                <a16:creationId xmlns:a16="http://schemas.microsoft.com/office/drawing/2014/main" id="{3C8EB878-D0EA-4002-ADA9-809E05A562B7}"/>
              </a:ext>
            </a:extLst>
          </p:cNvPr>
          <p:cNvPicPr>
            <a:picLocks noChangeAspect="1"/>
          </p:cNvPicPr>
          <p:nvPr/>
        </p:nvPicPr>
        <p:blipFill>
          <a:blip r:embed="rId2"/>
          <a:stretch>
            <a:fillRect/>
          </a:stretch>
        </p:blipFill>
        <p:spPr>
          <a:xfrm>
            <a:off x="8846287" y="4721313"/>
            <a:ext cx="2588295" cy="1216196"/>
          </a:xfrm>
          <a:prstGeom prst="rect">
            <a:avLst/>
          </a:prstGeom>
        </p:spPr>
      </p:pic>
      <p:pic>
        <p:nvPicPr>
          <p:cNvPr id="8" name="Image 7">
            <a:extLst>
              <a:ext uri="{FF2B5EF4-FFF2-40B4-BE49-F238E27FC236}">
                <a16:creationId xmlns:a16="http://schemas.microsoft.com/office/drawing/2014/main" id="{AEB9FF0D-9998-45D6-9A57-EA631FA0D5A8}"/>
              </a:ext>
            </a:extLst>
          </p:cNvPr>
          <p:cNvPicPr>
            <a:picLocks noChangeAspect="1"/>
          </p:cNvPicPr>
          <p:nvPr/>
        </p:nvPicPr>
        <p:blipFill>
          <a:blip r:embed="rId2"/>
          <a:stretch>
            <a:fillRect/>
          </a:stretch>
        </p:blipFill>
        <p:spPr>
          <a:xfrm>
            <a:off x="161552" y="16233"/>
            <a:ext cx="1362796" cy="640354"/>
          </a:xfrm>
          <a:prstGeom prst="rect">
            <a:avLst/>
          </a:prstGeom>
        </p:spPr>
      </p:pic>
    </p:spTree>
    <p:extLst>
      <p:ext uri="{BB962C8B-B14F-4D97-AF65-F5344CB8AC3E}">
        <p14:creationId xmlns:p14="http://schemas.microsoft.com/office/powerpoint/2010/main" val="13111668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50DAB1-F94E-418F-9428-B5D0E8CC22CE}"/>
              </a:ext>
            </a:extLst>
          </p:cNvPr>
          <p:cNvSpPr>
            <a:spLocks noGrp="1"/>
          </p:cNvSpPr>
          <p:nvPr>
            <p:ph type="title"/>
          </p:nvPr>
        </p:nvSpPr>
        <p:spPr>
          <a:xfrm>
            <a:off x="2589207" y="344880"/>
            <a:ext cx="8911687" cy="1442484"/>
          </a:xfrm>
        </p:spPr>
        <p:txBody>
          <a:bodyPr>
            <a:normAutofit/>
          </a:bodyPr>
          <a:lstStyle/>
          <a:p>
            <a:pPr algn="just">
              <a:lnSpc>
                <a:spcPct val="107000"/>
              </a:lnSpc>
              <a:spcAft>
                <a:spcPts val="800"/>
              </a:spcAft>
            </a:pPr>
            <a:br>
              <a:rPr lang="fr-FR" sz="1400" dirty="0">
                <a:effectLst/>
                <a:ea typeface="Calibri" panose="020F0502020204030204" pitchFamily="34" charset="0"/>
                <a:cs typeface="Times New Roman" panose="02020603050405020304" pitchFamily="18" charset="0"/>
              </a:rPr>
            </a:br>
            <a:r>
              <a:rPr lang="fr-FR" sz="1400" dirty="0">
                <a:effectLst/>
                <a:ea typeface="Times New Roman" panose="02020603050405020304" pitchFamily="18" charset="0"/>
              </a:rPr>
              <a:t>Si l’on raisonne cette fois </a:t>
            </a:r>
            <a:r>
              <a:rPr lang="fr-FR" sz="1400" b="1" dirty="0">
                <a:solidFill>
                  <a:schemeClr val="tx1"/>
                </a:solidFill>
                <a:effectLst/>
                <a:ea typeface="Times New Roman" panose="02020603050405020304" pitchFamily="18" charset="0"/>
              </a:rPr>
              <a:t>en temps passé </a:t>
            </a:r>
            <a:r>
              <a:rPr lang="fr-FR" sz="1400" dirty="0">
                <a:effectLst/>
                <a:ea typeface="Times New Roman" panose="02020603050405020304" pitchFamily="18" charset="0"/>
              </a:rPr>
              <a:t>sur les réseaux sociaux par jour dans le monde, les usages des français se confirment : la </a:t>
            </a:r>
            <a:r>
              <a:rPr lang="fr-FR" sz="1400" b="1" dirty="0">
                <a:solidFill>
                  <a:schemeClr val="tx1"/>
                </a:solidFill>
                <a:effectLst/>
                <a:ea typeface="Times New Roman" panose="02020603050405020304" pitchFamily="18" charset="0"/>
              </a:rPr>
              <a:t>France</a:t>
            </a:r>
            <a:r>
              <a:rPr lang="fr-FR" sz="1400" dirty="0">
                <a:effectLst/>
                <a:ea typeface="Times New Roman" panose="02020603050405020304" pitchFamily="18" charset="0"/>
              </a:rPr>
              <a:t>, avec une </a:t>
            </a:r>
            <a:r>
              <a:rPr lang="fr-FR" sz="1400" b="1" dirty="0">
                <a:solidFill>
                  <a:schemeClr val="tx1"/>
                </a:solidFill>
                <a:effectLst/>
                <a:ea typeface="Times New Roman" panose="02020603050405020304" pitchFamily="18" charset="0"/>
              </a:rPr>
              <a:t>moyenne</a:t>
            </a:r>
            <a:r>
              <a:rPr lang="fr-FR" sz="1400" dirty="0">
                <a:effectLst/>
                <a:ea typeface="Times New Roman" panose="02020603050405020304" pitchFamily="18" charset="0"/>
              </a:rPr>
              <a:t> de </a:t>
            </a:r>
            <a:r>
              <a:rPr lang="fr-FR" sz="1400" b="1" dirty="0">
                <a:solidFill>
                  <a:schemeClr val="tx1"/>
                </a:solidFill>
                <a:effectLst/>
                <a:ea typeface="Times New Roman" panose="02020603050405020304" pitchFamily="18" charset="0"/>
              </a:rPr>
              <a:t>1H28mn par jour </a:t>
            </a:r>
            <a:r>
              <a:rPr lang="fr-FR" sz="1400" dirty="0">
                <a:effectLst/>
                <a:ea typeface="Times New Roman" panose="02020603050405020304" pitchFamily="18" charset="0"/>
              </a:rPr>
              <a:t>se situe dans le groupe de queue, loin derrière le 1er pays utilisateur, les Philippines (4h01mn en moyenne), mais devant la lanterne rouge, le Japon (GlobalWebIndex2019).</a:t>
            </a:r>
            <a:endParaRPr lang="fr-FR" sz="1400" dirty="0"/>
          </a:p>
        </p:txBody>
      </p:sp>
      <p:pic>
        <p:nvPicPr>
          <p:cNvPr id="6" name="Espace réservé du contenu 5">
            <a:extLst>
              <a:ext uri="{FF2B5EF4-FFF2-40B4-BE49-F238E27FC236}">
                <a16:creationId xmlns:a16="http://schemas.microsoft.com/office/drawing/2014/main" id="{F55BF4CE-918A-4894-88BB-E29165B73BE3}"/>
              </a:ext>
            </a:extLst>
          </p:cNvPr>
          <p:cNvPicPr>
            <a:picLocks noGrp="1" noChangeAspect="1"/>
          </p:cNvPicPr>
          <p:nvPr>
            <p:ph idx="1"/>
          </p:nvPr>
        </p:nvPicPr>
        <p:blipFill>
          <a:blip r:embed="rId2"/>
          <a:stretch>
            <a:fillRect/>
          </a:stretch>
        </p:blipFill>
        <p:spPr>
          <a:xfrm>
            <a:off x="1994587" y="1817907"/>
            <a:ext cx="10100929" cy="4939891"/>
          </a:xfrm>
        </p:spPr>
      </p:pic>
      <p:sp>
        <p:nvSpPr>
          <p:cNvPr id="4" name="ZoneTexte 3">
            <a:extLst>
              <a:ext uri="{FF2B5EF4-FFF2-40B4-BE49-F238E27FC236}">
                <a16:creationId xmlns:a16="http://schemas.microsoft.com/office/drawing/2014/main" id="{D7AB85CB-2993-45A7-9C29-38647B4A155D}"/>
              </a:ext>
            </a:extLst>
          </p:cNvPr>
          <p:cNvSpPr txBox="1"/>
          <p:nvPr/>
        </p:nvSpPr>
        <p:spPr>
          <a:xfrm>
            <a:off x="5987601" y="176713"/>
            <a:ext cx="2114897" cy="365678"/>
          </a:xfrm>
          <a:prstGeom prst="rect">
            <a:avLst/>
          </a:prstGeom>
          <a:noFill/>
        </p:spPr>
        <p:txBody>
          <a:bodyPr wrap="square" rtlCol="0">
            <a:spAutoFit/>
          </a:bodyPr>
          <a:lstStyle/>
          <a:p>
            <a:pPr>
              <a:lnSpc>
                <a:spcPct val="107000"/>
              </a:lnSpc>
              <a:spcAft>
                <a:spcPts val="800"/>
              </a:spcAft>
            </a:pPr>
            <a:r>
              <a:rPr lang="fr-FR" sz="1800" b="1" dirty="0">
                <a:solidFill>
                  <a:srgbClr val="1E2F46"/>
                </a:solidFill>
                <a:effectLst/>
                <a:latin typeface="+mj-lt"/>
                <a:ea typeface="Times New Roman" panose="02020603050405020304" pitchFamily="18" charset="0"/>
                <a:cs typeface="Times New Roman" panose="02020603050405020304" pitchFamily="18" charset="0"/>
              </a:rPr>
              <a:t>Le temps passé.</a:t>
            </a:r>
            <a:endParaRPr lang="fr-FR" sz="1800" dirty="0">
              <a:effectLst/>
              <a:latin typeface="+mj-lt"/>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11AFD4E7-361E-438D-AE85-8F34FFCADF5B}"/>
              </a:ext>
            </a:extLst>
          </p:cNvPr>
          <p:cNvPicPr>
            <a:picLocks noChangeAspect="1"/>
          </p:cNvPicPr>
          <p:nvPr/>
        </p:nvPicPr>
        <p:blipFill>
          <a:blip r:embed="rId3"/>
          <a:stretch>
            <a:fillRect/>
          </a:stretch>
        </p:blipFill>
        <p:spPr>
          <a:xfrm>
            <a:off x="161552" y="16233"/>
            <a:ext cx="1362796" cy="640354"/>
          </a:xfrm>
          <a:prstGeom prst="rect">
            <a:avLst/>
          </a:prstGeom>
        </p:spPr>
      </p:pic>
    </p:spTree>
    <p:extLst>
      <p:ext uri="{BB962C8B-B14F-4D97-AF65-F5344CB8AC3E}">
        <p14:creationId xmlns:p14="http://schemas.microsoft.com/office/powerpoint/2010/main" val="42943800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DA9226-6C86-4C57-BD1E-5EAFDB4F5934}"/>
              </a:ext>
            </a:extLst>
          </p:cNvPr>
          <p:cNvSpPr>
            <a:spLocks noGrp="1"/>
          </p:cNvSpPr>
          <p:nvPr>
            <p:ph type="title"/>
          </p:nvPr>
        </p:nvSpPr>
        <p:spPr>
          <a:xfrm>
            <a:off x="2794944" y="2788555"/>
            <a:ext cx="8911687" cy="1280890"/>
          </a:xfrm>
        </p:spPr>
        <p:txBody>
          <a:bodyPr>
            <a:normAutofit/>
          </a:bodyPr>
          <a:lstStyle/>
          <a:p>
            <a:pPr algn="just"/>
            <a:r>
              <a:rPr lang="fr-FR" sz="2400" dirty="0"/>
              <a:t>Il est primordial de définir une stratégie en amont autour des réseaux sociaux. Voici donc 6 points pour vous aider</a:t>
            </a:r>
            <a:br>
              <a:rPr lang="fr-FR" sz="2400" dirty="0"/>
            </a:br>
            <a:r>
              <a:rPr lang="fr-FR" sz="2400" dirty="0"/>
              <a:t>à sa définition.</a:t>
            </a:r>
          </a:p>
        </p:txBody>
      </p:sp>
      <p:pic>
        <p:nvPicPr>
          <p:cNvPr id="4" name="Image 3">
            <a:extLst>
              <a:ext uri="{FF2B5EF4-FFF2-40B4-BE49-F238E27FC236}">
                <a16:creationId xmlns:a16="http://schemas.microsoft.com/office/drawing/2014/main" id="{49411B75-C594-4BDD-9A4D-07497D106588}"/>
              </a:ext>
            </a:extLst>
          </p:cNvPr>
          <p:cNvPicPr>
            <a:picLocks noChangeAspect="1"/>
          </p:cNvPicPr>
          <p:nvPr/>
        </p:nvPicPr>
        <p:blipFill>
          <a:blip r:embed="rId2"/>
          <a:stretch>
            <a:fillRect/>
          </a:stretch>
        </p:blipFill>
        <p:spPr>
          <a:xfrm>
            <a:off x="161552" y="16233"/>
            <a:ext cx="1362796" cy="640354"/>
          </a:xfrm>
          <a:prstGeom prst="rect">
            <a:avLst/>
          </a:prstGeom>
        </p:spPr>
      </p:pic>
    </p:spTree>
    <p:extLst>
      <p:ext uri="{BB962C8B-B14F-4D97-AF65-F5344CB8AC3E}">
        <p14:creationId xmlns:p14="http://schemas.microsoft.com/office/powerpoint/2010/main" val="10762056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08A6C88-4915-42A8-87F2-CDDCF6920FD5}"/>
              </a:ext>
            </a:extLst>
          </p:cNvPr>
          <p:cNvSpPr>
            <a:spLocks noGrp="1"/>
          </p:cNvSpPr>
          <p:nvPr>
            <p:ph idx="1"/>
          </p:nvPr>
        </p:nvSpPr>
        <p:spPr>
          <a:xfrm>
            <a:off x="2610476" y="1572852"/>
            <a:ext cx="8915400" cy="3712295"/>
          </a:xfrm>
        </p:spPr>
        <p:txBody>
          <a:bodyPr/>
          <a:lstStyle/>
          <a:p>
            <a:r>
              <a:rPr lang="fr-FR" sz="2400" b="1" i="0" dirty="0">
                <a:solidFill>
                  <a:schemeClr val="accent2">
                    <a:lumMod val="75000"/>
                  </a:schemeClr>
                </a:solidFill>
                <a:effectLst/>
                <a:highlight>
                  <a:srgbClr val="00FFFF"/>
                </a:highlight>
                <a:latin typeface="+mj-lt"/>
              </a:rPr>
              <a:t>1.Choisissez vos réseaux sociaux :</a:t>
            </a:r>
          </a:p>
          <a:p>
            <a:pPr marL="0" indent="0">
              <a:buNone/>
            </a:pPr>
            <a:endParaRPr lang="fr-FR" b="1" dirty="0">
              <a:solidFill>
                <a:srgbClr val="5E5E7C"/>
              </a:solidFill>
              <a:latin typeface="Roboto"/>
            </a:endParaRPr>
          </a:p>
          <a:p>
            <a:pPr marL="0" indent="0" algn="just">
              <a:buNone/>
            </a:pPr>
            <a:r>
              <a:rPr lang="fr-FR" sz="2000" b="1" i="0" dirty="0">
                <a:solidFill>
                  <a:schemeClr val="accent2">
                    <a:lumMod val="75000"/>
                  </a:schemeClr>
                </a:solidFill>
                <a:effectLst/>
              </a:rPr>
              <a:t>Étape primordiale</a:t>
            </a:r>
            <a:r>
              <a:rPr lang="fr-FR" sz="2000" b="0" i="0" dirty="0">
                <a:solidFill>
                  <a:schemeClr val="accent2">
                    <a:lumMod val="75000"/>
                  </a:schemeClr>
                </a:solidFill>
                <a:effectLst/>
              </a:rPr>
              <a:t>, qui est de déterminer les réseaux sociaux sur lesquels il est pertinent d’être présent.</a:t>
            </a:r>
          </a:p>
          <a:p>
            <a:pPr marL="0" indent="0" algn="just">
              <a:buNone/>
            </a:pPr>
            <a:r>
              <a:rPr lang="fr-FR" sz="2000" b="1" dirty="0">
                <a:solidFill>
                  <a:schemeClr val="accent2">
                    <a:lumMod val="75000"/>
                  </a:schemeClr>
                </a:solidFill>
              </a:rPr>
              <a:t>Attention à ne pas tomber dans le piège du réseaux à la mode </a:t>
            </a:r>
            <a:r>
              <a:rPr lang="fr-FR" sz="2000" dirty="0">
                <a:solidFill>
                  <a:schemeClr val="accent2">
                    <a:lumMod val="75000"/>
                  </a:schemeClr>
                </a:solidFill>
              </a:rPr>
              <a:t>chez les ados préados même si ils sont une des cibles première de vos structures….il faut faire un choix qui permettent d’</a:t>
            </a:r>
            <a:r>
              <a:rPr lang="fr-FR" sz="2000" b="1" dirty="0">
                <a:solidFill>
                  <a:schemeClr val="accent2">
                    <a:lumMod val="75000"/>
                  </a:schemeClr>
                </a:solidFill>
              </a:rPr>
              <a:t>avoir l’adhésion des parents </a:t>
            </a:r>
            <a:r>
              <a:rPr lang="fr-FR" sz="2000" dirty="0">
                <a:solidFill>
                  <a:schemeClr val="accent2">
                    <a:lumMod val="75000"/>
                  </a:schemeClr>
                </a:solidFill>
              </a:rPr>
              <a:t>également lorsqu’il s’agit d’encourager </a:t>
            </a:r>
            <a:r>
              <a:rPr lang="fr-FR" sz="2000" b="1" dirty="0">
                <a:solidFill>
                  <a:schemeClr val="accent2">
                    <a:lumMod val="75000"/>
                  </a:schemeClr>
                </a:solidFill>
              </a:rPr>
              <a:t>des adhérents mineurs </a:t>
            </a:r>
            <a:r>
              <a:rPr lang="fr-FR" sz="2000" dirty="0">
                <a:solidFill>
                  <a:schemeClr val="accent2">
                    <a:lumMod val="75000"/>
                  </a:schemeClr>
                </a:solidFill>
              </a:rPr>
              <a:t>à interagir avec vous via un réseau social.</a:t>
            </a:r>
            <a:endParaRPr lang="fr-FR" sz="2000" b="0" i="0" dirty="0">
              <a:solidFill>
                <a:schemeClr val="accent2">
                  <a:lumMod val="75000"/>
                </a:schemeClr>
              </a:solidFill>
              <a:effectLst/>
            </a:endParaRPr>
          </a:p>
          <a:p>
            <a:endParaRPr lang="fr-FR" dirty="0"/>
          </a:p>
        </p:txBody>
      </p:sp>
      <p:pic>
        <p:nvPicPr>
          <p:cNvPr id="4" name="Image 3">
            <a:extLst>
              <a:ext uri="{FF2B5EF4-FFF2-40B4-BE49-F238E27FC236}">
                <a16:creationId xmlns:a16="http://schemas.microsoft.com/office/drawing/2014/main" id="{E330D16B-6B4C-4AC2-AFAF-7222E6FC5ACB}"/>
              </a:ext>
            </a:extLst>
          </p:cNvPr>
          <p:cNvPicPr>
            <a:picLocks noChangeAspect="1"/>
          </p:cNvPicPr>
          <p:nvPr/>
        </p:nvPicPr>
        <p:blipFill>
          <a:blip r:embed="rId2"/>
          <a:stretch>
            <a:fillRect/>
          </a:stretch>
        </p:blipFill>
        <p:spPr>
          <a:xfrm>
            <a:off x="161552" y="16233"/>
            <a:ext cx="1362796" cy="640354"/>
          </a:xfrm>
          <a:prstGeom prst="rect">
            <a:avLst/>
          </a:prstGeom>
        </p:spPr>
      </p:pic>
    </p:spTree>
    <p:extLst>
      <p:ext uri="{BB962C8B-B14F-4D97-AF65-F5344CB8AC3E}">
        <p14:creationId xmlns:p14="http://schemas.microsoft.com/office/powerpoint/2010/main" val="6677726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72C47B2-56B5-4E39-866B-753AD853B08C}"/>
              </a:ext>
            </a:extLst>
          </p:cNvPr>
          <p:cNvSpPr>
            <a:spLocks noGrp="1"/>
          </p:cNvSpPr>
          <p:nvPr>
            <p:ph idx="1"/>
          </p:nvPr>
        </p:nvSpPr>
        <p:spPr>
          <a:xfrm>
            <a:off x="2631743" y="1540189"/>
            <a:ext cx="8915400" cy="3777622"/>
          </a:xfrm>
        </p:spPr>
        <p:txBody>
          <a:bodyPr>
            <a:normAutofit lnSpcReduction="10000"/>
          </a:bodyPr>
          <a:lstStyle/>
          <a:p>
            <a:r>
              <a:rPr lang="fr-FR" sz="2400" b="1" i="0" dirty="0">
                <a:solidFill>
                  <a:schemeClr val="accent2">
                    <a:lumMod val="75000"/>
                  </a:schemeClr>
                </a:solidFill>
                <a:effectLst/>
                <a:highlight>
                  <a:srgbClr val="00FFFF"/>
                </a:highlight>
                <a:latin typeface="+mj-lt"/>
              </a:rPr>
              <a:t>2. </a:t>
            </a:r>
            <a:r>
              <a:rPr lang="fr-FR" sz="2400" b="1" dirty="0">
                <a:solidFill>
                  <a:schemeClr val="accent2">
                    <a:lumMod val="75000"/>
                  </a:schemeClr>
                </a:solidFill>
                <a:highlight>
                  <a:srgbClr val="00FFFF"/>
                </a:highlight>
                <a:latin typeface="+mj-lt"/>
              </a:rPr>
              <a:t>D</a:t>
            </a:r>
            <a:r>
              <a:rPr lang="fr-FR" sz="2400" b="1" i="0" dirty="0">
                <a:solidFill>
                  <a:schemeClr val="accent2">
                    <a:lumMod val="75000"/>
                  </a:schemeClr>
                </a:solidFill>
                <a:effectLst/>
                <a:highlight>
                  <a:srgbClr val="00FFFF"/>
                </a:highlight>
                <a:latin typeface="+mj-lt"/>
              </a:rPr>
              <a:t>éterminez les objectifs et les cibles à toucher</a:t>
            </a:r>
          </a:p>
          <a:p>
            <a:pPr marL="0" indent="0">
              <a:buNone/>
            </a:pPr>
            <a:endParaRPr lang="fr-FR" sz="2400" b="0" i="0" dirty="0">
              <a:solidFill>
                <a:schemeClr val="accent2">
                  <a:lumMod val="75000"/>
                </a:schemeClr>
              </a:solidFill>
              <a:effectLst/>
              <a:latin typeface="+mj-lt"/>
            </a:endParaRPr>
          </a:p>
          <a:p>
            <a:pPr marL="0" indent="0" algn="just">
              <a:buNone/>
            </a:pPr>
            <a:r>
              <a:rPr lang="fr-FR" sz="2400" b="0" i="0" dirty="0">
                <a:solidFill>
                  <a:schemeClr val="accent2">
                    <a:lumMod val="75000"/>
                  </a:schemeClr>
                </a:solidFill>
                <a:effectLst/>
                <a:latin typeface="+mj-lt"/>
              </a:rPr>
              <a:t> A chaque réseau social son objectif</a:t>
            </a:r>
          </a:p>
          <a:p>
            <a:pPr marL="0" indent="0" algn="just">
              <a:buNone/>
            </a:pPr>
            <a:endParaRPr lang="fr-FR" sz="2400" b="0" i="0" dirty="0">
              <a:solidFill>
                <a:schemeClr val="accent2">
                  <a:lumMod val="75000"/>
                </a:schemeClr>
              </a:solidFill>
              <a:effectLst/>
              <a:latin typeface="+mj-lt"/>
            </a:endParaRPr>
          </a:p>
          <a:p>
            <a:pPr marL="0" indent="0" algn="just">
              <a:buNone/>
            </a:pPr>
            <a:r>
              <a:rPr lang="fr-FR" sz="2400" b="0" i="0" dirty="0">
                <a:solidFill>
                  <a:schemeClr val="accent2">
                    <a:lumMod val="75000"/>
                  </a:schemeClr>
                </a:solidFill>
                <a:effectLst/>
                <a:latin typeface="+mj-lt"/>
              </a:rPr>
              <a:t> A </a:t>
            </a:r>
            <a:r>
              <a:rPr lang="fr-FR" sz="2400" dirty="0">
                <a:solidFill>
                  <a:schemeClr val="accent2">
                    <a:lumMod val="75000"/>
                  </a:schemeClr>
                </a:solidFill>
                <a:latin typeface="+mj-lt"/>
              </a:rPr>
              <a:t>chaque réseau social ses cibles</a:t>
            </a:r>
          </a:p>
          <a:p>
            <a:pPr marL="0" indent="0" algn="just">
              <a:buNone/>
            </a:pPr>
            <a:r>
              <a:rPr lang="fr-FR" sz="2400" dirty="0">
                <a:solidFill>
                  <a:schemeClr val="accent2">
                    <a:lumMod val="75000"/>
                  </a:schemeClr>
                </a:solidFill>
                <a:latin typeface="+mj-lt"/>
              </a:rPr>
              <a:t> </a:t>
            </a:r>
          </a:p>
          <a:p>
            <a:pPr marL="0" indent="0" algn="just">
              <a:buNone/>
            </a:pPr>
            <a:r>
              <a:rPr lang="fr-FR" sz="2400" dirty="0">
                <a:solidFill>
                  <a:schemeClr val="accent2">
                    <a:lumMod val="75000"/>
                  </a:schemeClr>
                </a:solidFill>
                <a:latin typeface="+mj-lt"/>
              </a:rPr>
              <a:t>Il n’est pas nécessaire de faire un copier coller le ton peut</a:t>
            </a:r>
          </a:p>
          <a:p>
            <a:pPr marL="0" indent="0" algn="just">
              <a:buNone/>
            </a:pPr>
            <a:r>
              <a:rPr lang="fr-FR" sz="2400" dirty="0">
                <a:solidFill>
                  <a:schemeClr val="accent2">
                    <a:lumMod val="75000"/>
                  </a:schemeClr>
                </a:solidFill>
                <a:latin typeface="+mj-lt"/>
              </a:rPr>
              <a:t> aisément différer de l’un à l’autre.</a:t>
            </a:r>
            <a:endParaRPr lang="fr-FR" sz="2400" b="0" i="0" dirty="0">
              <a:solidFill>
                <a:schemeClr val="accent2">
                  <a:lumMod val="75000"/>
                </a:schemeClr>
              </a:solidFill>
              <a:effectLst/>
              <a:latin typeface="+mj-lt"/>
            </a:endParaRPr>
          </a:p>
          <a:p>
            <a:pPr marL="0" indent="0">
              <a:buNone/>
            </a:pPr>
            <a:endParaRPr lang="fr-FR" sz="2400" b="0" i="0" dirty="0">
              <a:solidFill>
                <a:schemeClr val="accent2">
                  <a:lumMod val="75000"/>
                </a:schemeClr>
              </a:solidFill>
              <a:effectLst/>
              <a:latin typeface="+mj-lt"/>
            </a:endParaRPr>
          </a:p>
          <a:p>
            <a:endParaRPr lang="fr-FR" dirty="0"/>
          </a:p>
        </p:txBody>
      </p:sp>
      <p:pic>
        <p:nvPicPr>
          <p:cNvPr id="4" name="Image 3">
            <a:extLst>
              <a:ext uri="{FF2B5EF4-FFF2-40B4-BE49-F238E27FC236}">
                <a16:creationId xmlns:a16="http://schemas.microsoft.com/office/drawing/2014/main" id="{38D032B4-B9E0-4BCC-AB18-A279BABB63FD}"/>
              </a:ext>
            </a:extLst>
          </p:cNvPr>
          <p:cNvPicPr>
            <a:picLocks noChangeAspect="1"/>
          </p:cNvPicPr>
          <p:nvPr/>
        </p:nvPicPr>
        <p:blipFill>
          <a:blip r:embed="rId2"/>
          <a:stretch>
            <a:fillRect/>
          </a:stretch>
        </p:blipFill>
        <p:spPr>
          <a:xfrm>
            <a:off x="161552" y="16233"/>
            <a:ext cx="1362796" cy="640354"/>
          </a:xfrm>
          <a:prstGeom prst="rect">
            <a:avLst/>
          </a:prstGeom>
        </p:spPr>
      </p:pic>
    </p:spTree>
    <p:extLst>
      <p:ext uri="{BB962C8B-B14F-4D97-AF65-F5344CB8AC3E}">
        <p14:creationId xmlns:p14="http://schemas.microsoft.com/office/powerpoint/2010/main" val="7576867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E1F0A16-DF0B-48FC-AC52-D5C617C1502C}"/>
              </a:ext>
            </a:extLst>
          </p:cNvPr>
          <p:cNvSpPr>
            <a:spLocks noGrp="1"/>
          </p:cNvSpPr>
          <p:nvPr>
            <p:ph idx="1"/>
          </p:nvPr>
        </p:nvSpPr>
        <p:spPr>
          <a:xfrm>
            <a:off x="2642375" y="1067806"/>
            <a:ext cx="8915400" cy="4722388"/>
          </a:xfrm>
        </p:spPr>
        <p:txBody>
          <a:bodyPr>
            <a:normAutofit/>
          </a:bodyPr>
          <a:lstStyle/>
          <a:p>
            <a:r>
              <a:rPr lang="fr-FR" sz="2400" b="1" i="0" dirty="0">
                <a:solidFill>
                  <a:schemeClr val="accent2">
                    <a:lumMod val="75000"/>
                  </a:schemeClr>
                </a:solidFill>
                <a:effectLst/>
                <a:highlight>
                  <a:srgbClr val="00FFFF"/>
                </a:highlight>
                <a:latin typeface="+mj-lt"/>
              </a:rPr>
              <a:t>3. Allouer des ressources</a:t>
            </a:r>
          </a:p>
          <a:p>
            <a:pPr marL="0" indent="0">
              <a:buNone/>
            </a:pPr>
            <a:endParaRPr lang="fr-FR" sz="2400" b="1" i="0" dirty="0">
              <a:solidFill>
                <a:srgbClr val="5E5E7C"/>
              </a:solidFill>
              <a:effectLst/>
              <a:highlight>
                <a:srgbClr val="00FFFF"/>
              </a:highlight>
              <a:latin typeface="+mj-lt"/>
            </a:endParaRPr>
          </a:p>
          <a:p>
            <a:pPr marL="0" indent="0">
              <a:buNone/>
            </a:pPr>
            <a:r>
              <a:rPr lang="fr-FR" sz="2400" dirty="0">
                <a:solidFill>
                  <a:schemeClr val="accent2">
                    <a:lumMod val="75000"/>
                  </a:schemeClr>
                </a:solidFill>
                <a:latin typeface="+mj-lt"/>
              </a:rPr>
              <a:t>Elles sont souvent </a:t>
            </a:r>
            <a:r>
              <a:rPr lang="fr-FR" sz="2400" b="1" dirty="0">
                <a:solidFill>
                  <a:schemeClr val="accent2">
                    <a:lumMod val="75000"/>
                  </a:schemeClr>
                </a:solidFill>
                <a:latin typeface="+mj-lt"/>
              </a:rPr>
              <a:t>humaines</a:t>
            </a:r>
            <a:r>
              <a:rPr lang="fr-FR" sz="2400" dirty="0">
                <a:solidFill>
                  <a:schemeClr val="accent2">
                    <a:lumMod val="75000"/>
                  </a:schemeClr>
                </a:solidFill>
                <a:latin typeface="+mj-lt"/>
              </a:rPr>
              <a:t>, parfois </a:t>
            </a:r>
            <a:r>
              <a:rPr lang="fr-FR" sz="2400" b="1" dirty="0">
                <a:solidFill>
                  <a:schemeClr val="accent2">
                    <a:lumMod val="75000"/>
                  </a:schemeClr>
                </a:solidFill>
                <a:latin typeface="+mj-lt"/>
              </a:rPr>
              <a:t>matérielles.</a:t>
            </a:r>
          </a:p>
          <a:p>
            <a:pPr marL="0" indent="0">
              <a:buNone/>
            </a:pPr>
            <a:endParaRPr lang="fr-FR" sz="2400" dirty="0">
              <a:solidFill>
                <a:schemeClr val="accent2">
                  <a:lumMod val="75000"/>
                </a:schemeClr>
              </a:solidFill>
              <a:latin typeface="+mj-lt"/>
            </a:endParaRPr>
          </a:p>
          <a:p>
            <a:pPr marL="0" indent="0">
              <a:buNone/>
            </a:pPr>
            <a:r>
              <a:rPr lang="fr-FR" sz="2400" dirty="0">
                <a:solidFill>
                  <a:schemeClr val="accent2">
                    <a:lumMod val="75000"/>
                  </a:schemeClr>
                </a:solidFill>
                <a:latin typeface="+mj-lt"/>
              </a:rPr>
              <a:t>Elles sont plus </a:t>
            </a:r>
            <a:r>
              <a:rPr lang="fr-FR" sz="2400" b="1" dirty="0">
                <a:solidFill>
                  <a:schemeClr val="accent2">
                    <a:lumMod val="75000"/>
                  </a:schemeClr>
                </a:solidFill>
                <a:latin typeface="+mj-lt"/>
              </a:rPr>
              <a:t>rarement financières </a:t>
            </a:r>
            <a:r>
              <a:rPr lang="fr-FR" sz="2400" dirty="0">
                <a:solidFill>
                  <a:schemeClr val="accent2">
                    <a:lumMod val="75000"/>
                  </a:schemeClr>
                </a:solidFill>
                <a:latin typeface="+mj-lt"/>
              </a:rPr>
              <a:t>puisque l’intérêt est la gratuité des réseaux (hors social ads)</a:t>
            </a:r>
          </a:p>
          <a:p>
            <a:pPr marL="0" indent="0">
              <a:buNone/>
            </a:pPr>
            <a:endParaRPr lang="fr-FR" sz="2400" dirty="0">
              <a:solidFill>
                <a:schemeClr val="accent2">
                  <a:lumMod val="75000"/>
                </a:schemeClr>
              </a:solidFill>
              <a:latin typeface="+mj-lt"/>
            </a:endParaRPr>
          </a:p>
          <a:p>
            <a:pPr marL="0" indent="0">
              <a:buNone/>
            </a:pPr>
            <a:r>
              <a:rPr lang="fr-FR" sz="2400" dirty="0">
                <a:solidFill>
                  <a:schemeClr val="accent2">
                    <a:lumMod val="75000"/>
                  </a:schemeClr>
                </a:solidFill>
                <a:latin typeface="+mj-lt"/>
              </a:rPr>
              <a:t>La </a:t>
            </a:r>
            <a:r>
              <a:rPr lang="fr-FR" sz="2400" b="1" dirty="0">
                <a:solidFill>
                  <a:schemeClr val="accent2">
                    <a:lumMod val="75000"/>
                  </a:schemeClr>
                </a:solidFill>
                <a:latin typeface="+mj-lt"/>
              </a:rPr>
              <a:t>gestion</a:t>
            </a:r>
            <a:r>
              <a:rPr lang="fr-FR" sz="2400" dirty="0">
                <a:solidFill>
                  <a:schemeClr val="accent2">
                    <a:lumMod val="75000"/>
                  </a:schemeClr>
                </a:solidFill>
                <a:latin typeface="+mj-lt"/>
              </a:rPr>
              <a:t> des réseaux est </a:t>
            </a:r>
            <a:r>
              <a:rPr lang="fr-FR" sz="2400" b="1" dirty="0">
                <a:solidFill>
                  <a:schemeClr val="accent2">
                    <a:lumMod val="75000"/>
                  </a:schemeClr>
                </a:solidFill>
                <a:latin typeface="+mj-lt"/>
              </a:rPr>
              <a:t>chronophage</a:t>
            </a:r>
            <a:r>
              <a:rPr lang="fr-FR" sz="2400" dirty="0">
                <a:solidFill>
                  <a:schemeClr val="accent2">
                    <a:lumMod val="75000"/>
                  </a:schemeClr>
                </a:solidFill>
                <a:latin typeface="+mj-lt"/>
              </a:rPr>
              <a:t>, il faut en tenir compte dans l’allocation des ressources humaines dédiées.  </a:t>
            </a:r>
          </a:p>
        </p:txBody>
      </p:sp>
      <p:pic>
        <p:nvPicPr>
          <p:cNvPr id="4" name="Image 3">
            <a:extLst>
              <a:ext uri="{FF2B5EF4-FFF2-40B4-BE49-F238E27FC236}">
                <a16:creationId xmlns:a16="http://schemas.microsoft.com/office/drawing/2014/main" id="{18D364E7-B274-4293-A666-DC5C613FA605}"/>
              </a:ext>
            </a:extLst>
          </p:cNvPr>
          <p:cNvPicPr>
            <a:picLocks noChangeAspect="1"/>
          </p:cNvPicPr>
          <p:nvPr/>
        </p:nvPicPr>
        <p:blipFill>
          <a:blip r:embed="rId2"/>
          <a:stretch>
            <a:fillRect/>
          </a:stretch>
        </p:blipFill>
        <p:spPr>
          <a:xfrm>
            <a:off x="161552" y="16233"/>
            <a:ext cx="1362796" cy="640354"/>
          </a:xfrm>
          <a:prstGeom prst="rect">
            <a:avLst/>
          </a:prstGeom>
        </p:spPr>
      </p:pic>
    </p:spTree>
    <p:extLst>
      <p:ext uri="{BB962C8B-B14F-4D97-AF65-F5344CB8AC3E}">
        <p14:creationId xmlns:p14="http://schemas.microsoft.com/office/powerpoint/2010/main" val="3421362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B4625B72-A0C2-4AA9-8684-C2E7F95F5039}"/>
              </a:ext>
            </a:extLst>
          </p:cNvPr>
          <p:cNvSpPr>
            <a:spLocks noGrp="1"/>
          </p:cNvSpPr>
          <p:nvPr>
            <p:ph idx="1"/>
          </p:nvPr>
        </p:nvSpPr>
        <p:spPr>
          <a:xfrm>
            <a:off x="2525417" y="997688"/>
            <a:ext cx="8915400" cy="4862623"/>
          </a:xfrm>
        </p:spPr>
        <p:txBody>
          <a:bodyPr>
            <a:normAutofit lnSpcReduction="10000"/>
          </a:bodyPr>
          <a:lstStyle/>
          <a:p>
            <a:r>
              <a:rPr lang="fr-FR" sz="2400" b="1" i="0" dirty="0">
                <a:solidFill>
                  <a:schemeClr val="accent2">
                    <a:lumMod val="75000"/>
                  </a:schemeClr>
                </a:solidFill>
                <a:effectLst/>
                <a:highlight>
                  <a:srgbClr val="00FFFF"/>
                </a:highlight>
                <a:latin typeface="+mj-lt"/>
              </a:rPr>
              <a:t>4.Définissez une ligne éditoriale claire </a:t>
            </a:r>
            <a:endParaRPr lang="fr-FR" sz="2400" b="0" i="0" dirty="0">
              <a:solidFill>
                <a:srgbClr val="5E5E7C"/>
              </a:solidFill>
              <a:effectLst/>
              <a:latin typeface="Roboto"/>
            </a:endParaRPr>
          </a:p>
          <a:p>
            <a:pPr marL="0" indent="0">
              <a:buNone/>
            </a:pPr>
            <a:endParaRPr lang="fr-FR" sz="2400" dirty="0">
              <a:solidFill>
                <a:schemeClr val="accent2">
                  <a:lumMod val="75000"/>
                </a:schemeClr>
              </a:solidFill>
            </a:endParaRPr>
          </a:p>
          <a:p>
            <a:pPr marL="0" indent="0">
              <a:buNone/>
            </a:pPr>
            <a:endParaRPr lang="fr-FR" sz="2400" dirty="0">
              <a:solidFill>
                <a:schemeClr val="accent2">
                  <a:lumMod val="75000"/>
                </a:schemeClr>
              </a:solidFill>
            </a:endParaRPr>
          </a:p>
          <a:p>
            <a:pPr marL="0" indent="0">
              <a:buNone/>
            </a:pPr>
            <a:r>
              <a:rPr lang="fr-FR" sz="2400" dirty="0">
                <a:solidFill>
                  <a:schemeClr val="accent2">
                    <a:lumMod val="75000"/>
                  </a:schemeClr>
                </a:solidFill>
              </a:rPr>
              <a:t>Au même titre qu’il faut </a:t>
            </a:r>
            <a:r>
              <a:rPr lang="fr-FR" sz="2400" b="1" dirty="0">
                <a:solidFill>
                  <a:schemeClr val="accent2">
                    <a:lumMod val="75000"/>
                  </a:schemeClr>
                </a:solidFill>
              </a:rPr>
              <a:t>avoir une stratégie de contenu adapté</a:t>
            </a:r>
          </a:p>
          <a:p>
            <a:pPr marL="0" indent="0">
              <a:buNone/>
            </a:pPr>
            <a:endParaRPr lang="fr-FR" sz="2400" b="0" i="0" dirty="0">
              <a:solidFill>
                <a:schemeClr val="accent2">
                  <a:lumMod val="75000"/>
                </a:schemeClr>
              </a:solidFill>
              <a:effectLst/>
            </a:endParaRPr>
          </a:p>
          <a:p>
            <a:pPr marL="0" indent="0">
              <a:buNone/>
            </a:pPr>
            <a:r>
              <a:rPr lang="fr-FR" sz="2400" b="0" i="0" dirty="0">
                <a:solidFill>
                  <a:schemeClr val="accent2">
                    <a:lumMod val="75000"/>
                  </a:schemeClr>
                </a:solidFill>
                <a:effectLst/>
              </a:rPr>
              <a:t>Un </a:t>
            </a:r>
            <a:r>
              <a:rPr lang="fr-FR" sz="2400" b="1" i="0" dirty="0">
                <a:solidFill>
                  <a:schemeClr val="accent2">
                    <a:lumMod val="75000"/>
                  </a:schemeClr>
                </a:solidFill>
                <a:effectLst/>
              </a:rPr>
              <a:t>calendrier éditorial </a:t>
            </a:r>
            <a:r>
              <a:rPr lang="fr-FR" sz="2400" b="0" i="0" dirty="0">
                <a:solidFill>
                  <a:schemeClr val="accent2">
                    <a:lumMod val="75000"/>
                  </a:schemeClr>
                </a:solidFill>
                <a:effectLst/>
              </a:rPr>
              <a:t>pour chaque réseau social est un outil utile </a:t>
            </a:r>
            <a:r>
              <a:rPr lang="fr-FR" sz="2400" b="1" i="0" dirty="0">
                <a:solidFill>
                  <a:schemeClr val="accent2">
                    <a:lumMod val="75000"/>
                  </a:schemeClr>
                </a:solidFill>
                <a:effectLst/>
              </a:rPr>
              <a:t>à mettre en place</a:t>
            </a:r>
            <a:r>
              <a:rPr lang="fr-FR" sz="2400" b="0" i="0" dirty="0">
                <a:solidFill>
                  <a:schemeClr val="accent2">
                    <a:lumMod val="75000"/>
                  </a:schemeClr>
                </a:solidFill>
                <a:effectLst/>
              </a:rPr>
              <a:t>.</a:t>
            </a:r>
          </a:p>
          <a:p>
            <a:pPr marL="0" indent="0">
              <a:buNone/>
            </a:pPr>
            <a:endParaRPr lang="fr-FR" sz="2400" b="1" dirty="0">
              <a:solidFill>
                <a:schemeClr val="accent2">
                  <a:lumMod val="75000"/>
                </a:schemeClr>
              </a:solidFill>
            </a:endParaRPr>
          </a:p>
          <a:p>
            <a:pPr marL="0" indent="0">
              <a:buNone/>
            </a:pPr>
            <a:r>
              <a:rPr lang="fr-FR" sz="2400" b="1" dirty="0">
                <a:solidFill>
                  <a:schemeClr val="accent2">
                    <a:lumMod val="75000"/>
                  </a:schemeClr>
                </a:solidFill>
              </a:rPr>
              <a:t>Pensez à</a:t>
            </a:r>
            <a:r>
              <a:rPr lang="fr-FR" sz="2400" dirty="0">
                <a:solidFill>
                  <a:schemeClr val="accent2">
                    <a:lumMod val="75000"/>
                  </a:schemeClr>
                </a:solidFill>
              </a:rPr>
              <a:t> définir</a:t>
            </a:r>
            <a:r>
              <a:rPr lang="fr-FR" sz="2400" b="0" i="0" dirty="0">
                <a:solidFill>
                  <a:schemeClr val="accent2">
                    <a:lumMod val="75000"/>
                  </a:schemeClr>
                </a:solidFill>
                <a:effectLst/>
              </a:rPr>
              <a:t> également </a:t>
            </a:r>
            <a:r>
              <a:rPr lang="fr-FR" sz="2400" b="1" i="0" dirty="0">
                <a:solidFill>
                  <a:schemeClr val="accent2">
                    <a:lumMod val="75000"/>
                  </a:schemeClr>
                </a:solidFill>
                <a:effectLst/>
              </a:rPr>
              <a:t>votre identité sur les réseaux </a:t>
            </a:r>
            <a:r>
              <a:rPr lang="fr-FR" sz="2400" b="0" i="0" dirty="0">
                <a:solidFill>
                  <a:schemeClr val="accent2">
                    <a:lumMod val="75000"/>
                  </a:schemeClr>
                </a:solidFill>
                <a:effectLst/>
              </a:rPr>
              <a:t>sociaux, comme le ton à adopter (l’humour etc</a:t>
            </a:r>
            <a:r>
              <a:rPr lang="fr-FR" sz="2000" b="0" i="0" dirty="0">
                <a:solidFill>
                  <a:schemeClr val="accent2">
                    <a:lumMod val="75000"/>
                  </a:schemeClr>
                </a:solidFill>
                <a:effectLst/>
              </a:rPr>
              <a:t>.)</a:t>
            </a:r>
            <a:endParaRPr lang="fr-FR" sz="2000" dirty="0">
              <a:solidFill>
                <a:schemeClr val="accent2">
                  <a:lumMod val="75000"/>
                </a:schemeClr>
              </a:solidFill>
              <a:highlight>
                <a:srgbClr val="00FFFF"/>
              </a:highlight>
            </a:endParaRPr>
          </a:p>
        </p:txBody>
      </p:sp>
      <p:pic>
        <p:nvPicPr>
          <p:cNvPr id="5" name="Image 4">
            <a:extLst>
              <a:ext uri="{FF2B5EF4-FFF2-40B4-BE49-F238E27FC236}">
                <a16:creationId xmlns:a16="http://schemas.microsoft.com/office/drawing/2014/main" id="{38FD5CD8-756D-444D-B61D-8A41594729CD}"/>
              </a:ext>
            </a:extLst>
          </p:cNvPr>
          <p:cNvPicPr>
            <a:picLocks noChangeAspect="1"/>
          </p:cNvPicPr>
          <p:nvPr/>
        </p:nvPicPr>
        <p:blipFill>
          <a:blip r:embed="rId2"/>
          <a:stretch>
            <a:fillRect/>
          </a:stretch>
        </p:blipFill>
        <p:spPr>
          <a:xfrm>
            <a:off x="161552" y="16233"/>
            <a:ext cx="1362796" cy="640354"/>
          </a:xfrm>
          <a:prstGeom prst="rect">
            <a:avLst/>
          </a:prstGeom>
        </p:spPr>
      </p:pic>
    </p:spTree>
    <p:extLst>
      <p:ext uri="{BB962C8B-B14F-4D97-AF65-F5344CB8AC3E}">
        <p14:creationId xmlns:p14="http://schemas.microsoft.com/office/powerpoint/2010/main" val="8626170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B4625B72-A0C2-4AA9-8684-C2E7F95F5039}"/>
              </a:ext>
            </a:extLst>
          </p:cNvPr>
          <p:cNvSpPr>
            <a:spLocks noGrp="1"/>
          </p:cNvSpPr>
          <p:nvPr>
            <p:ph idx="1"/>
          </p:nvPr>
        </p:nvSpPr>
        <p:spPr>
          <a:xfrm>
            <a:off x="2589213" y="2133600"/>
            <a:ext cx="8915400" cy="3778250"/>
          </a:xfrm>
        </p:spPr>
        <p:txBody>
          <a:bodyPr>
            <a:normAutofit/>
          </a:bodyPr>
          <a:lstStyle/>
          <a:p>
            <a:r>
              <a:rPr lang="fr-FR" sz="2400" b="1" dirty="0">
                <a:solidFill>
                  <a:schemeClr val="accent2">
                    <a:lumMod val="75000"/>
                  </a:schemeClr>
                </a:solidFill>
                <a:highlight>
                  <a:srgbClr val="00FFFF"/>
                </a:highlight>
                <a:latin typeface="+mj-lt"/>
              </a:rPr>
              <a:t>5</a:t>
            </a:r>
            <a:r>
              <a:rPr lang="fr-FR" sz="2400" b="1" i="0" dirty="0">
                <a:solidFill>
                  <a:schemeClr val="accent2">
                    <a:lumMod val="75000"/>
                  </a:schemeClr>
                </a:solidFill>
                <a:effectLst/>
                <a:highlight>
                  <a:srgbClr val="00FFFF"/>
                </a:highlight>
                <a:latin typeface="+mj-lt"/>
              </a:rPr>
              <a:t>. Interagir et échanger avec </a:t>
            </a:r>
            <a:r>
              <a:rPr lang="fr-FR" sz="2400" b="1" dirty="0">
                <a:solidFill>
                  <a:schemeClr val="accent2">
                    <a:lumMod val="75000"/>
                  </a:schemeClr>
                </a:solidFill>
                <a:highlight>
                  <a:srgbClr val="00FFFF"/>
                </a:highlight>
                <a:latin typeface="+mj-lt"/>
              </a:rPr>
              <a:t>sa communauté</a:t>
            </a:r>
            <a:r>
              <a:rPr lang="fr-FR" sz="2400" b="1" i="0" dirty="0">
                <a:solidFill>
                  <a:schemeClr val="accent2">
                    <a:lumMod val="75000"/>
                  </a:schemeClr>
                </a:solidFill>
                <a:effectLst/>
                <a:highlight>
                  <a:srgbClr val="00FFFF"/>
                </a:highlight>
                <a:latin typeface="+mj-lt"/>
              </a:rPr>
              <a:t> </a:t>
            </a:r>
          </a:p>
          <a:p>
            <a:pPr marL="0" indent="0">
              <a:buNone/>
            </a:pPr>
            <a:endParaRPr lang="fr-FR" sz="2400" b="1" dirty="0">
              <a:solidFill>
                <a:schemeClr val="accent2">
                  <a:lumMod val="75000"/>
                </a:schemeClr>
              </a:solidFill>
              <a:highlight>
                <a:srgbClr val="00FFFF"/>
              </a:highlight>
              <a:latin typeface="+mj-lt"/>
            </a:endParaRPr>
          </a:p>
          <a:p>
            <a:pPr marL="0" indent="0" algn="just">
              <a:buNone/>
            </a:pPr>
            <a:r>
              <a:rPr lang="fr-FR" sz="2400" dirty="0">
                <a:solidFill>
                  <a:schemeClr val="accent2">
                    <a:lumMod val="75000"/>
                  </a:schemeClr>
                </a:solidFill>
              </a:rPr>
              <a:t>F</a:t>
            </a:r>
            <a:r>
              <a:rPr lang="fr-FR" sz="2400" b="0" i="0" dirty="0">
                <a:solidFill>
                  <a:schemeClr val="accent2">
                    <a:lumMod val="75000"/>
                  </a:schemeClr>
                </a:solidFill>
                <a:effectLst/>
              </a:rPr>
              <a:t>avoriser les interactions pour développer la communauté. </a:t>
            </a:r>
          </a:p>
          <a:p>
            <a:pPr marL="0" indent="0" algn="just">
              <a:buNone/>
            </a:pPr>
            <a:endParaRPr lang="fr-FR" sz="2400" dirty="0">
              <a:solidFill>
                <a:schemeClr val="accent2">
                  <a:lumMod val="75000"/>
                </a:schemeClr>
              </a:solidFill>
            </a:endParaRPr>
          </a:p>
          <a:p>
            <a:pPr marL="0" indent="0" algn="just">
              <a:buNone/>
            </a:pPr>
            <a:r>
              <a:rPr lang="fr-FR" sz="2400" dirty="0">
                <a:solidFill>
                  <a:schemeClr val="accent2">
                    <a:lumMod val="75000"/>
                  </a:schemeClr>
                </a:solidFill>
              </a:rPr>
              <a:t>Et </a:t>
            </a:r>
            <a:r>
              <a:rPr lang="fr-FR" sz="2400" b="0" i="0" dirty="0">
                <a:solidFill>
                  <a:schemeClr val="accent2">
                    <a:lumMod val="75000"/>
                  </a:schemeClr>
                </a:solidFill>
                <a:effectLst/>
              </a:rPr>
              <a:t>développer votre communauté, </a:t>
            </a:r>
            <a:r>
              <a:rPr lang="fr-FR" sz="2400" dirty="0">
                <a:solidFill>
                  <a:schemeClr val="accent2">
                    <a:lumMod val="75000"/>
                  </a:schemeClr>
                </a:solidFill>
              </a:rPr>
              <a:t>c</a:t>
            </a:r>
            <a:r>
              <a:rPr lang="fr-FR" sz="2400" b="0" i="0" dirty="0">
                <a:solidFill>
                  <a:schemeClr val="accent2">
                    <a:lumMod val="75000"/>
                  </a:schemeClr>
                </a:solidFill>
                <a:effectLst/>
              </a:rPr>
              <a:t>’est le but premier de toute cette stratégie.</a:t>
            </a:r>
          </a:p>
        </p:txBody>
      </p:sp>
      <p:pic>
        <p:nvPicPr>
          <p:cNvPr id="3" name="Image 2">
            <a:extLst>
              <a:ext uri="{FF2B5EF4-FFF2-40B4-BE49-F238E27FC236}">
                <a16:creationId xmlns:a16="http://schemas.microsoft.com/office/drawing/2014/main" id="{79473FDE-CB6E-4A41-BEB4-9352DE2C92C2}"/>
              </a:ext>
            </a:extLst>
          </p:cNvPr>
          <p:cNvPicPr>
            <a:picLocks noChangeAspect="1"/>
          </p:cNvPicPr>
          <p:nvPr/>
        </p:nvPicPr>
        <p:blipFill>
          <a:blip r:embed="rId2"/>
          <a:stretch>
            <a:fillRect/>
          </a:stretch>
        </p:blipFill>
        <p:spPr>
          <a:xfrm>
            <a:off x="161552" y="16233"/>
            <a:ext cx="1362796" cy="640354"/>
          </a:xfrm>
          <a:prstGeom prst="rect">
            <a:avLst/>
          </a:prstGeom>
        </p:spPr>
      </p:pic>
    </p:spTree>
    <p:extLst>
      <p:ext uri="{BB962C8B-B14F-4D97-AF65-F5344CB8AC3E}">
        <p14:creationId xmlns:p14="http://schemas.microsoft.com/office/powerpoint/2010/main" val="27465092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B4625B72-A0C2-4AA9-8684-C2E7F95F5039}"/>
              </a:ext>
            </a:extLst>
          </p:cNvPr>
          <p:cNvSpPr>
            <a:spLocks noGrp="1"/>
          </p:cNvSpPr>
          <p:nvPr>
            <p:ph idx="1"/>
          </p:nvPr>
        </p:nvSpPr>
        <p:spPr>
          <a:xfrm>
            <a:off x="2589213" y="2133600"/>
            <a:ext cx="8915400" cy="3778250"/>
          </a:xfrm>
        </p:spPr>
        <p:txBody>
          <a:bodyPr>
            <a:normAutofit lnSpcReduction="10000"/>
          </a:bodyPr>
          <a:lstStyle/>
          <a:p>
            <a:r>
              <a:rPr lang="fr-FR" sz="2400" b="1" i="0" dirty="0">
                <a:solidFill>
                  <a:schemeClr val="accent2">
                    <a:lumMod val="75000"/>
                  </a:schemeClr>
                </a:solidFill>
                <a:effectLst/>
                <a:highlight>
                  <a:srgbClr val="00FFFF"/>
                </a:highlight>
                <a:latin typeface="+mj-lt"/>
              </a:rPr>
              <a:t>6.Enfin analysez et mesurez vos résultats   </a:t>
            </a:r>
            <a:endParaRPr lang="fr-FR" sz="2400" b="1" dirty="0">
              <a:solidFill>
                <a:schemeClr val="accent2">
                  <a:lumMod val="75000"/>
                </a:schemeClr>
              </a:solidFill>
              <a:highlight>
                <a:srgbClr val="00FFFF"/>
              </a:highlight>
              <a:latin typeface="+mj-lt"/>
            </a:endParaRPr>
          </a:p>
          <a:p>
            <a:pPr marL="0" indent="0">
              <a:buNone/>
            </a:pPr>
            <a:r>
              <a:rPr lang="fr-FR" sz="2400" dirty="0">
                <a:solidFill>
                  <a:schemeClr val="accent2">
                    <a:lumMod val="75000"/>
                  </a:schemeClr>
                </a:solidFill>
              </a:rPr>
              <a:t>Pourquoi ?</a:t>
            </a:r>
          </a:p>
          <a:p>
            <a:pPr marL="0" indent="0" algn="just">
              <a:buNone/>
            </a:pPr>
            <a:r>
              <a:rPr lang="fr-FR" sz="2400" dirty="0">
                <a:solidFill>
                  <a:schemeClr val="accent2">
                    <a:lumMod val="75000"/>
                  </a:schemeClr>
                </a:solidFill>
              </a:rPr>
              <a:t>Pour</a:t>
            </a:r>
            <a:r>
              <a:rPr lang="fr-FR" sz="2400" b="0" i="0" dirty="0">
                <a:solidFill>
                  <a:schemeClr val="accent2">
                    <a:lumMod val="75000"/>
                  </a:schemeClr>
                </a:solidFill>
                <a:effectLst/>
              </a:rPr>
              <a:t> </a:t>
            </a:r>
            <a:r>
              <a:rPr lang="fr-FR" sz="2400" b="1" i="0" dirty="0">
                <a:solidFill>
                  <a:schemeClr val="accent2">
                    <a:lumMod val="75000"/>
                  </a:schemeClr>
                </a:solidFill>
                <a:effectLst/>
              </a:rPr>
              <a:t>repérer ce qui a fonctionné </a:t>
            </a:r>
            <a:r>
              <a:rPr lang="fr-FR" sz="2400" b="0" i="0" dirty="0">
                <a:solidFill>
                  <a:schemeClr val="accent2">
                    <a:lumMod val="75000"/>
                  </a:schemeClr>
                </a:solidFill>
                <a:effectLst/>
              </a:rPr>
              <a:t>ainsi que </a:t>
            </a:r>
            <a:r>
              <a:rPr lang="fr-FR" sz="2400" b="1" i="0" dirty="0">
                <a:solidFill>
                  <a:schemeClr val="accent2">
                    <a:lumMod val="75000"/>
                  </a:schemeClr>
                </a:solidFill>
                <a:effectLst/>
              </a:rPr>
              <a:t>les éventuels problèmes. </a:t>
            </a:r>
            <a:endParaRPr lang="fr-FR" sz="2400" b="1" dirty="0">
              <a:solidFill>
                <a:schemeClr val="accent2">
                  <a:lumMod val="75000"/>
                </a:schemeClr>
              </a:solidFill>
            </a:endParaRPr>
          </a:p>
          <a:p>
            <a:pPr marL="0" indent="0" algn="just">
              <a:buNone/>
            </a:pPr>
            <a:r>
              <a:rPr lang="fr-FR" sz="2400" dirty="0">
                <a:solidFill>
                  <a:schemeClr val="accent2">
                    <a:lumMod val="75000"/>
                  </a:schemeClr>
                </a:solidFill>
              </a:rPr>
              <a:t>Pour </a:t>
            </a:r>
            <a:r>
              <a:rPr lang="fr-FR" sz="2400" b="1" i="0" dirty="0">
                <a:solidFill>
                  <a:schemeClr val="accent2">
                    <a:lumMod val="75000"/>
                  </a:schemeClr>
                </a:solidFill>
                <a:effectLst/>
              </a:rPr>
              <a:t>optimiser vos publications </a:t>
            </a:r>
            <a:r>
              <a:rPr lang="fr-FR" sz="2400" b="0" i="0" dirty="0">
                <a:solidFill>
                  <a:schemeClr val="accent2">
                    <a:lumMod val="75000"/>
                  </a:schemeClr>
                </a:solidFill>
                <a:effectLst/>
              </a:rPr>
              <a:t>! </a:t>
            </a:r>
          </a:p>
          <a:p>
            <a:pPr marL="0" indent="0" algn="just">
              <a:buNone/>
            </a:pPr>
            <a:r>
              <a:rPr lang="fr-FR" sz="2400" b="0" i="0" dirty="0">
                <a:solidFill>
                  <a:schemeClr val="accent2">
                    <a:lumMod val="75000"/>
                  </a:schemeClr>
                </a:solidFill>
                <a:effectLst/>
              </a:rPr>
              <a:t>N’hésitez pas à </a:t>
            </a:r>
            <a:r>
              <a:rPr lang="fr-FR" sz="2400" b="1" i="0" dirty="0">
                <a:solidFill>
                  <a:schemeClr val="accent2">
                    <a:lumMod val="75000"/>
                  </a:schemeClr>
                </a:solidFill>
                <a:effectLst/>
              </a:rPr>
              <a:t>faire des tests</a:t>
            </a:r>
            <a:r>
              <a:rPr lang="fr-FR" sz="2400" b="0" i="0" dirty="0">
                <a:solidFill>
                  <a:schemeClr val="accent2">
                    <a:lumMod val="75000"/>
                  </a:schemeClr>
                </a:solidFill>
                <a:effectLst/>
              </a:rPr>
              <a:t>, pour voir ce qui marche le mieux dans votre cas. </a:t>
            </a:r>
          </a:p>
          <a:p>
            <a:pPr marL="0" indent="0" algn="just">
              <a:buNone/>
            </a:pPr>
            <a:r>
              <a:rPr lang="fr-FR" sz="2400" b="0" i="0" dirty="0">
                <a:solidFill>
                  <a:schemeClr val="accent2">
                    <a:lumMod val="75000"/>
                  </a:schemeClr>
                </a:solidFill>
                <a:effectLst/>
              </a:rPr>
              <a:t>Sachez que la plupart des réseaux sociaux intègrent directement des outils d’analyse de vos publications</a:t>
            </a:r>
            <a:r>
              <a:rPr lang="fr-FR" sz="2400" b="0" i="0" dirty="0">
                <a:solidFill>
                  <a:schemeClr val="accent2">
                    <a:lumMod val="75000"/>
                  </a:schemeClr>
                </a:solidFill>
                <a:effectLst/>
                <a:latin typeface="Roboto"/>
              </a:rPr>
              <a:t>.</a:t>
            </a:r>
            <a:endParaRPr lang="fr-FR" sz="2400" b="1" i="0" dirty="0">
              <a:solidFill>
                <a:schemeClr val="accent2">
                  <a:lumMod val="75000"/>
                </a:schemeClr>
              </a:solidFill>
              <a:effectLst/>
              <a:highlight>
                <a:srgbClr val="00FFFF"/>
              </a:highlight>
              <a:latin typeface="+mj-lt"/>
            </a:endParaRPr>
          </a:p>
        </p:txBody>
      </p:sp>
      <p:pic>
        <p:nvPicPr>
          <p:cNvPr id="3" name="Image 2">
            <a:extLst>
              <a:ext uri="{FF2B5EF4-FFF2-40B4-BE49-F238E27FC236}">
                <a16:creationId xmlns:a16="http://schemas.microsoft.com/office/drawing/2014/main" id="{55669FF2-62E3-4D2B-9984-59D4D7A16424}"/>
              </a:ext>
            </a:extLst>
          </p:cNvPr>
          <p:cNvPicPr>
            <a:picLocks noChangeAspect="1"/>
          </p:cNvPicPr>
          <p:nvPr/>
        </p:nvPicPr>
        <p:blipFill>
          <a:blip r:embed="rId2"/>
          <a:stretch>
            <a:fillRect/>
          </a:stretch>
        </p:blipFill>
        <p:spPr>
          <a:xfrm>
            <a:off x="161552" y="16233"/>
            <a:ext cx="1362796" cy="640354"/>
          </a:xfrm>
          <a:prstGeom prst="rect">
            <a:avLst/>
          </a:prstGeom>
        </p:spPr>
      </p:pic>
    </p:spTree>
    <p:extLst>
      <p:ext uri="{BB962C8B-B14F-4D97-AF65-F5344CB8AC3E}">
        <p14:creationId xmlns:p14="http://schemas.microsoft.com/office/powerpoint/2010/main" val="20863719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2E529FCD-B8E8-42FE-8940-57250932DCB2}"/>
              </a:ext>
            </a:extLst>
          </p:cNvPr>
          <p:cNvSpPr txBox="1">
            <a:spLocks/>
          </p:cNvSpPr>
          <p:nvPr/>
        </p:nvSpPr>
        <p:spPr>
          <a:xfrm>
            <a:off x="2589213" y="2136687"/>
            <a:ext cx="6841866" cy="1210415"/>
          </a:xfrm>
          <a:prstGeom prst="rect">
            <a:avLst/>
          </a:prstGeom>
        </p:spPr>
        <p:txBody>
          <a:bodyPr vert="horz" lIns="91440" tIns="45720" rIns="91440" bIns="45720" rtlCol="0" anchor="b">
            <a:normAutofit fontScale="90000" lnSpcReduction="10000"/>
          </a:bodyPr>
          <a:lstStyle>
            <a:lvl1pPr algn="l" defTabSz="457200" rtl="0" eaLnBrk="1" latinLnBrk="0" hangingPunct="1">
              <a:spcBef>
                <a:spcPct val="0"/>
              </a:spcBef>
              <a:buNone/>
              <a:defRPr sz="54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800" dirty="0"/>
              <a:t>L’IMPORTANCE des RESEAUX SOCIAUX</a:t>
            </a:r>
            <a:br>
              <a:rPr lang="fr-FR" sz="2800" dirty="0"/>
            </a:br>
            <a:r>
              <a:rPr lang="fr-FR" sz="2800" dirty="0"/>
              <a:t>pour les CLUBS et ASSOCIATIONS SPORTIVES</a:t>
            </a:r>
            <a:br>
              <a:rPr lang="fr-FR" sz="2800" dirty="0"/>
            </a:br>
            <a:endParaRPr lang="fr-FR" sz="2800" dirty="0"/>
          </a:p>
        </p:txBody>
      </p:sp>
      <p:sp>
        <p:nvSpPr>
          <p:cNvPr id="5" name="ZoneTexte 4">
            <a:extLst>
              <a:ext uri="{FF2B5EF4-FFF2-40B4-BE49-F238E27FC236}">
                <a16:creationId xmlns:a16="http://schemas.microsoft.com/office/drawing/2014/main" id="{6890F161-2007-40FB-95D9-F7CDAD473C26}"/>
              </a:ext>
            </a:extLst>
          </p:cNvPr>
          <p:cNvSpPr txBox="1"/>
          <p:nvPr/>
        </p:nvSpPr>
        <p:spPr>
          <a:xfrm>
            <a:off x="2589213" y="3821509"/>
            <a:ext cx="9276723" cy="369332"/>
          </a:xfrm>
          <a:prstGeom prst="rect">
            <a:avLst/>
          </a:prstGeom>
          <a:noFill/>
        </p:spPr>
        <p:txBody>
          <a:bodyPr wrap="square" rtlCol="0">
            <a:spAutoFit/>
          </a:bodyPr>
          <a:lstStyle/>
          <a:p>
            <a:r>
              <a:rPr lang="fr-FR" dirty="0"/>
              <a:t>PARTIE 6: QUELQUES OUTILS POUR GERER VOS RESEAUX SOCIAUX EFFICACEMENT</a:t>
            </a:r>
          </a:p>
        </p:txBody>
      </p:sp>
      <p:sp>
        <p:nvSpPr>
          <p:cNvPr id="6" name="Sous-titre 2">
            <a:extLst>
              <a:ext uri="{FF2B5EF4-FFF2-40B4-BE49-F238E27FC236}">
                <a16:creationId xmlns:a16="http://schemas.microsoft.com/office/drawing/2014/main" id="{A226B35B-5A3C-49BC-B00A-BA13B5F395C3}"/>
              </a:ext>
            </a:extLst>
          </p:cNvPr>
          <p:cNvSpPr>
            <a:spLocks noGrp="1"/>
          </p:cNvSpPr>
          <p:nvPr>
            <p:ph type="subTitle" idx="1"/>
          </p:nvPr>
        </p:nvSpPr>
        <p:spPr>
          <a:xfrm>
            <a:off x="2589213" y="4777379"/>
            <a:ext cx="8915399" cy="1126283"/>
          </a:xfrm>
        </p:spPr>
        <p:txBody>
          <a:bodyPr/>
          <a:lstStyle/>
          <a:p>
            <a:r>
              <a:rPr lang="fr-FR" dirty="0"/>
              <a:t>YANNIK FRICKERT</a:t>
            </a:r>
          </a:p>
        </p:txBody>
      </p:sp>
      <p:pic>
        <p:nvPicPr>
          <p:cNvPr id="7" name="Image 6">
            <a:extLst>
              <a:ext uri="{FF2B5EF4-FFF2-40B4-BE49-F238E27FC236}">
                <a16:creationId xmlns:a16="http://schemas.microsoft.com/office/drawing/2014/main" id="{3C8EB878-D0EA-4002-ADA9-809E05A562B7}"/>
              </a:ext>
            </a:extLst>
          </p:cNvPr>
          <p:cNvPicPr>
            <a:picLocks noChangeAspect="1"/>
          </p:cNvPicPr>
          <p:nvPr/>
        </p:nvPicPr>
        <p:blipFill>
          <a:blip r:embed="rId2"/>
          <a:stretch>
            <a:fillRect/>
          </a:stretch>
        </p:blipFill>
        <p:spPr>
          <a:xfrm>
            <a:off x="8846287" y="4721313"/>
            <a:ext cx="2588295" cy="1216196"/>
          </a:xfrm>
          <a:prstGeom prst="rect">
            <a:avLst/>
          </a:prstGeom>
        </p:spPr>
      </p:pic>
      <p:pic>
        <p:nvPicPr>
          <p:cNvPr id="8" name="Image 7">
            <a:extLst>
              <a:ext uri="{FF2B5EF4-FFF2-40B4-BE49-F238E27FC236}">
                <a16:creationId xmlns:a16="http://schemas.microsoft.com/office/drawing/2014/main" id="{AEB9FF0D-9998-45D6-9A57-EA631FA0D5A8}"/>
              </a:ext>
            </a:extLst>
          </p:cNvPr>
          <p:cNvPicPr>
            <a:picLocks noChangeAspect="1"/>
          </p:cNvPicPr>
          <p:nvPr/>
        </p:nvPicPr>
        <p:blipFill>
          <a:blip r:embed="rId2"/>
          <a:stretch>
            <a:fillRect/>
          </a:stretch>
        </p:blipFill>
        <p:spPr>
          <a:xfrm>
            <a:off x="161552" y="16233"/>
            <a:ext cx="1362796" cy="640354"/>
          </a:xfrm>
          <a:prstGeom prst="rect">
            <a:avLst/>
          </a:prstGeom>
        </p:spPr>
      </p:pic>
    </p:spTree>
    <p:extLst>
      <p:ext uri="{BB962C8B-B14F-4D97-AF65-F5344CB8AC3E}">
        <p14:creationId xmlns:p14="http://schemas.microsoft.com/office/powerpoint/2010/main" val="3593614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B4625B72-A0C2-4AA9-8684-C2E7F95F5039}"/>
              </a:ext>
            </a:extLst>
          </p:cNvPr>
          <p:cNvSpPr>
            <a:spLocks noGrp="1"/>
          </p:cNvSpPr>
          <p:nvPr>
            <p:ph idx="1"/>
          </p:nvPr>
        </p:nvSpPr>
        <p:spPr>
          <a:xfrm>
            <a:off x="5264095" y="656587"/>
            <a:ext cx="1663810" cy="520996"/>
          </a:xfrm>
        </p:spPr>
        <p:txBody>
          <a:bodyPr>
            <a:normAutofit/>
          </a:bodyPr>
          <a:lstStyle/>
          <a:p>
            <a:r>
              <a:rPr lang="fr-FR" sz="2400" b="1" dirty="0">
                <a:solidFill>
                  <a:schemeClr val="accent2">
                    <a:lumMod val="75000"/>
                  </a:schemeClr>
                </a:solidFill>
                <a:latin typeface="+mj-lt"/>
              </a:rPr>
              <a:t>BUFFER</a:t>
            </a:r>
          </a:p>
        </p:txBody>
      </p:sp>
      <p:pic>
        <p:nvPicPr>
          <p:cNvPr id="3" name="Image 2">
            <a:extLst>
              <a:ext uri="{FF2B5EF4-FFF2-40B4-BE49-F238E27FC236}">
                <a16:creationId xmlns:a16="http://schemas.microsoft.com/office/drawing/2014/main" id="{55669FF2-62E3-4D2B-9984-59D4D7A16424}"/>
              </a:ext>
            </a:extLst>
          </p:cNvPr>
          <p:cNvPicPr>
            <a:picLocks noChangeAspect="1"/>
          </p:cNvPicPr>
          <p:nvPr/>
        </p:nvPicPr>
        <p:blipFill>
          <a:blip r:embed="rId2"/>
          <a:stretch>
            <a:fillRect/>
          </a:stretch>
        </p:blipFill>
        <p:spPr>
          <a:xfrm>
            <a:off x="161552" y="16233"/>
            <a:ext cx="1362796" cy="640354"/>
          </a:xfrm>
          <a:prstGeom prst="rect">
            <a:avLst/>
          </a:prstGeom>
        </p:spPr>
      </p:pic>
      <p:pic>
        <p:nvPicPr>
          <p:cNvPr id="6" name="Image 5">
            <a:extLst>
              <a:ext uri="{FF2B5EF4-FFF2-40B4-BE49-F238E27FC236}">
                <a16:creationId xmlns:a16="http://schemas.microsoft.com/office/drawing/2014/main" id="{E2C19096-CB83-4027-BC37-75014E0A2FC5}"/>
              </a:ext>
            </a:extLst>
          </p:cNvPr>
          <p:cNvPicPr>
            <a:picLocks noChangeAspect="1"/>
          </p:cNvPicPr>
          <p:nvPr/>
        </p:nvPicPr>
        <p:blipFill>
          <a:blip r:embed="rId3"/>
          <a:stretch>
            <a:fillRect/>
          </a:stretch>
        </p:blipFill>
        <p:spPr>
          <a:xfrm>
            <a:off x="7070650" y="275587"/>
            <a:ext cx="1282995" cy="1282995"/>
          </a:xfrm>
          <a:prstGeom prst="rect">
            <a:avLst/>
          </a:prstGeom>
        </p:spPr>
      </p:pic>
      <p:sp>
        <p:nvSpPr>
          <p:cNvPr id="8" name="ZoneTexte 7">
            <a:extLst>
              <a:ext uri="{FF2B5EF4-FFF2-40B4-BE49-F238E27FC236}">
                <a16:creationId xmlns:a16="http://schemas.microsoft.com/office/drawing/2014/main" id="{B687E57D-E465-47B4-BD0B-B03A779A13A0}"/>
              </a:ext>
            </a:extLst>
          </p:cNvPr>
          <p:cNvSpPr txBox="1"/>
          <p:nvPr/>
        </p:nvSpPr>
        <p:spPr>
          <a:xfrm>
            <a:off x="5079261" y="1189250"/>
            <a:ext cx="2033477" cy="369332"/>
          </a:xfrm>
          <a:prstGeom prst="rect">
            <a:avLst/>
          </a:prstGeom>
          <a:noFill/>
        </p:spPr>
        <p:txBody>
          <a:bodyPr wrap="square">
            <a:spAutoFit/>
          </a:bodyPr>
          <a:lstStyle/>
          <a:p>
            <a:r>
              <a:rPr lang="fr-FR" b="1" dirty="0">
                <a:solidFill>
                  <a:schemeClr val="accent2">
                    <a:lumMod val="75000"/>
                  </a:schemeClr>
                </a:solidFill>
                <a:latin typeface="+mj-lt"/>
              </a:rPr>
              <a:t>www.buffer.com</a:t>
            </a:r>
            <a:endParaRPr lang="fr-FR" sz="1800" b="1" dirty="0">
              <a:solidFill>
                <a:schemeClr val="accent2">
                  <a:lumMod val="75000"/>
                </a:schemeClr>
              </a:solidFill>
              <a:latin typeface="+mj-lt"/>
            </a:endParaRPr>
          </a:p>
        </p:txBody>
      </p:sp>
      <p:sp>
        <p:nvSpPr>
          <p:cNvPr id="9" name="ZoneTexte 8">
            <a:extLst>
              <a:ext uri="{FF2B5EF4-FFF2-40B4-BE49-F238E27FC236}">
                <a16:creationId xmlns:a16="http://schemas.microsoft.com/office/drawing/2014/main" id="{0DDE8AD6-E522-4A8D-B7E1-41049C717CD4}"/>
              </a:ext>
            </a:extLst>
          </p:cNvPr>
          <p:cNvSpPr txBox="1"/>
          <p:nvPr/>
        </p:nvSpPr>
        <p:spPr>
          <a:xfrm>
            <a:off x="2690037" y="2052084"/>
            <a:ext cx="9207796" cy="4093428"/>
          </a:xfrm>
          <a:prstGeom prst="rect">
            <a:avLst/>
          </a:prstGeom>
          <a:noFill/>
        </p:spPr>
        <p:txBody>
          <a:bodyPr wrap="square" rtlCol="0">
            <a:spAutoFit/>
          </a:bodyPr>
          <a:lstStyle/>
          <a:p>
            <a:r>
              <a:rPr lang="fr-FR" sz="2000" b="0" i="0" dirty="0">
                <a:solidFill>
                  <a:schemeClr val="accent2">
                    <a:lumMod val="75000"/>
                  </a:schemeClr>
                </a:solidFill>
                <a:effectLst/>
              </a:rPr>
              <a:t>Buffer est l’un des outils d’aide les plus connus.</a:t>
            </a:r>
          </a:p>
          <a:p>
            <a:endParaRPr lang="fr-FR" sz="2000" dirty="0">
              <a:solidFill>
                <a:schemeClr val="accent2">
                  <a:lumMod val="75000"/>
                </a:schemeClr>
              </a:solidFill>
            </a:endParaRPr>
          </a:p>
          <a:p>
            <a:pPr algn="just"/>
            <a:r>
              <a:rPr lang="fr-FR" sz="2000" b="0" i="0" dirty="0">
                <a:solidFill>
                  <a:schemeClr val="accent2">
                    <a:lumMod val="75000"/>
                  </a:schemeClr>
                </a:solidFill>
                <a:effectLst/>
              </a:rPr>
              <a:t>Sa valeur ajoutée ? Il propose </a:t>
            </a:r>
            <a:r>
              <a:rPr lang="fr-FR" sz="2000" b="1" i="0" dirty="0">
                <a:solidFill>
                  <a:schemeClr val="accent2">
                    <a:lumMod val="75000"/>
                  </a:schemeClr>
                </a:solidFill>
                <a:effectLst/>
              </a:rPr>
              <a:t>la multi-publication de vos posts</a:t>
            </a:r>
            <a:r>
              <a:rPr lang="fr-FR" sz="2000" b="0" i="0" dirty="0">
                <a:solidFill>
                  <a:schemeClr val="accent2">
                    <a:lumMod val="75000"/>
                  </a:schemeClr>
                </a:solidFill>
                <a:effectLst/>
              </a:rPr>
              <a:t> (c’est-à-dire publier sur plusieurs réseaux sociaux en un seul clic) ainsi que la programmation de ces publications.</a:t>
            </a:r>
          </a:p>
          <a:p>
            <a:endParaRPr lang="fr-FR" sz="2000" dirty="0">
              <a:solidFill>
                <a:schemeClr val="accent2">
                  <a:lumMod val="75000"/>
                </a:schemeClr>
              </a:solidFill>
            </a:endParaRPr>
          </a:p>
          <a:p>
            <a:r>
              <a:rPr lang="fr-FR" sz="2000" b="0" i="0" dirty="0">
                <a:solidFill>
                  <a:schemeClr val="accent2">
                    <a:lumMod val="75000"/>
                  </a:schemeClr>
                </a:solidFill>
                <a:effectLst/>
              </a:rPr>
              <a:t>Un vrai gain de temps vous attend avec cet outil en version gratuite ou payante !</a:t>
            </a:r>
          </a:p>
          <a:p>
            <a:endParaRPr lang="fr-FR" sz="2000" dirty="0">
              <a:solidFill>
                <a:schemeClr val="accent2">
                  <a:lumMod val="75000"/>
                </a:schemeClr>
              </a:solidFill>
            </a:endParaRPr>
          </a:p>
          <a:p>
            <a:pPr algn="just"/>
            <a:r>
              <a:rPr lang="fr-FR" sz="2000" dirty="0">
                <a:solidFill>
                  <a:schemeClr val="accent2">
                    <a:lumMod val="75000"/>
                  </a:schemeClr>
                </a:solidFill>
              </a:rPr>
              <a:t>Essai pro gratuit 14 jours puis passage à la </a:t>
            </a:r>
            <a:r>
              <a:rPr lang="fr-FR" sz="2000" b="1" dirty="0">
                <a:solidFill>
                  <a:schemeClr val="accent2">
                    <a:lumMod val="75000"/>
                  </a:schemeClr>
                </a:solidFill>
              </a:rPr>
              <a:t>version gratuite suffisante pour les petites structures.</a:t>
            </a:r>
          </a:p>
          <a:p>
            <a:endParaRPr lang="fr-FR" sz="2000" dirty="0">
              <a:solidFill>
                <a:srgbClr val="5E5E7C"/>
              </a:solidFill>
            </a:endParaRPr>
          </a:p>
          <a:p>
            <a:r>
              <a:rPr lang="fr-FR" sz="2000" b="1" dirty="0">
                <a:solidFill>
                  <a:schemeClr val="accent2">
                    <a:lumMod val="75000"/>
                  </a:schemeClr>
                </a:solidFill>
              </a:rPr>
              <a:t>GRATUIT 3 RESEAUX 10 POSTS PROGRAMMES ET 1 UTILISATEUR.</a:t>
            </a:r>
          </a:p>
        </p:txBody>
      </p:sp>
    </p:spTree>
    <p:extLst>
      <p:ext uri="{BB962C8B-B14F-4D97-AF65-F5344CB8AC3E}">
        <p14:creationId xmlns:p14="http://schemas.microsoft.com/office/powerpoint/2010/main" val="25329746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B4625B72-A0C2-4AA9-8684-C2E7F95F5039}"/>
              </a:ext>
            </a:extLst>
          </p:cNvPr>
          <p:cNvSpPr>
            <a:spLocks noGrp="1"/>
          </p:cNvSpPr>
          <p:nvPr>
            <p:ph idx="1"/>
          </p:nvPr>
        </p:nvSpPr>
        <p:spPr>
          <a:xfrm>
            <a:off x="4690839" y="675221"/>
            <a:ext cx="2236162" cy="520996"/>
          </a:xfrm>
        </p:spPr>
        <p:txBody>
          <a:bodyPr>
            <a:normAutofit/>
          </a:bodyPr>
          <a:lstStyle/>
          <a:p>
            <a:r>
              <a:rPr lang="fr-FR" sz="2400" b="1" dirty="0">
                <a:solidFill>
                  <a:schemeClr val="accent2">
                    <a:lumMod val="75000"/>
                  </a:schemeClr>
                </a:solidFill>
                <a:latin typeface="+mj-lt"/>
              </a:rPr>
              <a:t>HOOTSUITE</a:t>
            </a:r>
          </a:p>
        </p:txBody>
      </p:sp>
      <p:pic>
        <p:nvPicPr>
          <p:cNvPr id="3" name="Image 2">
            <a:extLst>
              <a:ext uri="{FF2B5EF4-FFF2-40B4-BE49-F238E27FC236}">
                <a16:creationId xmlns:a16="http://schemas.microsoft.com/office/drawing/2014/main" id="{55669FF2-62E3-4D2B-9984-59D4D7A16424}"/>
              </a:ext>
            </a:extLst>
          </p:cNvPr>
          <p:cNvPicPr>
            <a:picLocks noChangeAspect="1"/>
          </p:cNvPicPr>
          <p:nvPr/>
        </p:nvPicPr>
        <p:blipFill>
          <a:blip r:embed="rId2"/>
          <a:stretch>
            <a:fillRect/>
          </a:stretch>
        </p:blipFill>
        <p:spPr>
          <a:xfrm>
            <a:off x="161552" y="16233"/>
            <a:ext cx="1362796" cy="640354"/>
          </a:xfrm>
          <a:prstGeom prst="rect">
            <a:avLst/>
          </a:prstGeom>
        </p:spPr>
      </p:pic>
      <p:sp>
        <p:nvSpPr>
          <p:cNvPr id="8" name="ZoneTexte 7">
            <a:extLst>
              <a:ext uri="{FF2B5EF4-FFF2-40B4-BE49-F238E27FC236}">
                <a16:creationId xmlns:a16="http://schemas.microsoft.com/office/drawing/2014/main" id="{B687E57D-E465-47B4-BD0B-B03A779A13A0}"/>
              </a:ext>
            </a:extLst>
          </p:cNvPr>
          <p:cNvSpPr txBox="1"/>
          <p:nvPr/>
        </p:nvSpPr>
        <p:spPr>
          <a:xfrm>
            <a:off x="5706028" y="1317934"/>
            <a:ext cx="2441945" cy="369332"/>
          </a:xfrm>
          <a:prstGeom prst="rect">
            <a:avLst/>
          </a:prstGeom>
          <a:noFill/>
        </p:spPr>
        <p:txBody>
          <a:bodyPr wrap="square">
            <a:spAutoFit/>
          </a:bodyPr>
          <a:lstStyle/>
          <a:p>
            <a:r>
              <a:rPr lang="fr-FR" b="1" dirty="0">
                <a:solidFill>
                  <a:schemeClr val="accent2">
                    <a:lumMod val="75000"/>
                  </a:schemeClr>
                </a:solidFill>
                <a:latin typeface="+mj-lt"/>
              </a:rPr>
              <a:t>www.hootsuite.com</a:t>
            </a:r>
            <a:endParaRPr lang="fr-FR" sz="1800" b="1" dirty="0">
              <a:solidFill>
                <a:schemeClr val="accent2">
                  <a:lumMod val="75000"/>
                </a:schemeClr>
              </a:solidFill>
              <a:latin typeface="+mj-lt"/>
            </a:endParaRPr>
          </a:p>
        </p:txBody>
      </p:sp>
      <p:sp>
        <p:nvSpPr>
          <p:cNvPr id="9" name="ZoneTexte 8">
            <a:extLst>
              <a:ext uri="{FF2B5EF4-FFF2-40B4-BE49-F238E27FC236}">
                <a16:creationId xmlns:a16="http://schemas.microsoft.com/office/drawing/2014/main" id="{0DDE8AD6-E522-4A8D-B7E1-41049C717CD4}"/>
              </a:ext>
            </a:extLst>
          </p:cNvPr>
          <p:cNvSpPr txBox="1"/>
          <p:nvPr/>
        </p:nvSpPr>
        <p:spPr>
          <a:xfrm>
            <a:off x="2690037" y="2052084"/>
            <a:ext cx="9207796" cy="3785652"/>
          </a:xfrm>
          <a:prstGeom prst="rect">
            <a:avLst/>
          </a:prstGeom>
          <a:noFill/>
        </p:spPr>
        <p:txBody>
          <a:bodyPr wrap="square" rtlCol="0">
            <a:spAutoFit/>
          </a:bodyPr>
          <a:lstStyle/>
          <a:p>
            <a:pPr algn="just"/>
            <a:r>
              <a:rPr lang="fr-FR" sz="2000" b="0" i="0" dirty="0">
                <a:solidFill>
                  <a:schemeClr val="accent2">
                    <a:lumMod val="75000"/>
                  </a:schemeClr>
                </a:solidFill>
                <a:effectLst/>
              </a:rPr>
              <a:t>Hootsuite est une plateforme de gestion de réseaux sociaux, qui prend la forme d’un tableau de bord.</a:t>
            </a:r>
          </a:p>
          <a:p>
            <a:endParaRPr lang="fr-FR" sz="2000" dirty="0">
              <a:solidFill>
                <a:schemeClr val="accent2">
                  <a:lumMod val="75000"/>
                </a:schemeClr>
              </a:solidFill>
            </a:endParaRPr>
          </a:p>
          <a:p>
            <a:pPr algn="just"/>
            <a:r>
              <a:rPr lang="fr-FR" sz="2000" b="0" i="0" dirty="0">
                <a:solidFill>
                  <a:schemeClr val="accent2">
                    <a:lumMod val="75000"/>
                  </a:schemeClr>
                </a:solidFill>
                <a:effectLst/>
              </a:rPr>
              <a:t>En l’utilisant il vous ser</a:t>
            </a:r>
            <a:r>
              <a:rPr lang="fr-FR" sz="2000" dirty="0">
                <a:solidFill>
                  <a:schemeClr val="accent2">
                    <a:lumMod val="75000"/>
                  </a:schemeClr>
                </a:solidFill>
              </a:rPr>
              <a:t>a </a:t>
            </a:r>
            <a:r>
              <a:rPr lang="fr-FR" sz="2000" b="0" i="0" dirty="0">
                <a:solidFill>
                  <a:schemeClr val="accent2">
                    <a:lumMod val="75000"/>
                  </a:schemeClr>
                </a:solidFill>
                <a:effectLst/>
              </a:rPr>
              <a:t>possible de </a:t>
            </a:r>
            <a:r>
              <a:rPr lang="fr-FR" sz="2000" b="1" i="0" dirty="0">
                <a:solidFill>
                  <a:schemeClr val="accent2">
                    <a:lumMod val="75000"/>
                  </a:schemeClr>
                </a:solidFill>
                <a:effectLst/>
              </a:rPr>
              <a:t>gérer l’ensemble de vos réseaux sociaux (version payante)</a:t>
            </a:r>
            <a:r>
              <a:rPr lang="fr-FR" sz="2000" b="0" i="0" dirty="0">
                <a:solidFill>
                  <a:schemeClr val="accent2">
                    <a:lumMod val="75000"/>
                  </a:schemeClr>
                </a:solidFill>
                <a:effectLst/>
              </a:rPr>
              <a:t> d’association depuis un seul et même endroit.  </a:t>
            </a:r>
          </a:p>
          <a:p>
            <a:endParaRPr lang="fr-FR" sz="2000" dirty="0">
              <a:solidFill>
                <a:schemeClr val="accent2">
                  <a:lumMod val="75000"/>
                </a:schemeClr>
              </a:solidFill>
            </a:endParaRPr>
          </a:p>
          <a:p>
            <a:r>
              <a:rPr lang="fr-FR" sz="2000" dirty="0">
                <a:solidFill>
                  <a:schemeClr val="accent2">
                    <a:lumMod val="75000"/>
                  </a:schemeClr>
                </a:solidFill>
              </a:rPr>
              <a:t>Programmation et a</a:t>
            </a:r>
            <a:r>
              <a:rPr lang="fr-FR" sz="2000" b="0" i="0" dirty="0">
                <a:solidFill>
                  <a:schemeClr val="accent2">
                    <a:lumMod val="75000"/>
                  </a:schemeClr>
                </a:solidFill>
                <a:effectLst/>
              </a:rPr>
              <a:t>utomatisation de vos publications. </a:t>
            </a:r>
            <a:endParaRPr lang="fr-FR" sz="2000" dirty="0">
              <a:solidFill>
                <a:schemeClr val="accent2">
                  <a:lumMod val="75000"/>
                </a:schemeClr>
              </a:solidFill>
            </a:endParaRPr>
          </a:p>
          <a:p>
            <a:endParaRPr lang="fr-FR" sz="2000" dirty="0">
              <a:solidFill>
                <a:schemeClr val="accent2">
                  <a:lumMod val="75000"/>
                </a:schemeClr>
              </a:solidFill>
            </a:endParaRPr>
          </a:p>
          <a:p>
            <a:pPr algn="just"/>
            <a:r>
              <a:rPr lang="fr-FR" sz="2000" dirty="0">
                <a:solidFill>
                  <a:schemeClr val="accent2">
                    <a:lumMod val="75000"/>
                  </a:schemeClr>
                </a:solidFill>
              </a:rPr>
              <a:t>Essai pro gratuit 30 jours puis passage à la </a:t>
            </a:r>
            <a:r>
              <a:rPr lang="fr-FR" sz="2000" b="1" dirty="0">
                <a:solidFill>
                  <a:schemeClr val="accent2">
                    <a:lumMod val="75000"/>
                  </a:schemeClr>
                </a:solidFill>
              </a:rPr>
              <a:t>version gratuite suffisante pour les petites structures.</a:t>
            </a:r>
          </a:p>
          <a:p>
            <a:endParaRPr lang="fr-FR" sz="2000" dirty="0">
              <a:solidFill>
                <a:schemeClr val="accent2">
                  <a:lumMod val="75000"/>
                </a:schemeClr>
              </a:solidFill>
            </a:endParaRPr>
          </a:p>
          <a:p>
            <a:r>
              <a:rPr lang="fr-FR" sz="2000" b="1" dirty="0">
                <a:solidFill>
                  <a:schemeClr val="accent2">
                    <a:lumMod val="75000"/>
                  </a:schemeClr>
                </a:solidFill>
              </a:rPr>
              <a:t>GRATUIT 3 RESEAUX 30 POSTS PROGRAMMES ET 1 UTILISATEUR.</a:t>
            </a:r>
          </a:p>
        </p:txBody>
      </p:sp>
      <p:pic>
        <p:nvPicPr>
          <p:cNvPr id="5" name="Image 4">
            <a:extLst>
              <a:ext uri="{FF2B5EF4-FFF2-40B4-BE49-F238E27FC236}">
                <a16:creationId xmlns:a16="http://schemas.microsoft.com/office/drawing/2014/main" id="{736745BA-E68F-4EE9-AFA5-B1631CE0AFC4}"/>
              </a:ext>
            </a:extLst>
          </p:cNvPr>
          <p:cNvPicPr>
            <a:picLocks noChangeAspect="1"/>
          </p:cNvPicPr>
          <p:nvPr/>
        </p:nvPicPr>
        <p:blipFill>
          <a:blip r:embed="rId3"/>
          <a:stretch>
            <a:fillRect/>
          </a:stretch>
        </p:blipFill>
        <p:spPr>
          <a:xfrm rot="16200000">
            <a:off x="7943657" y="-470119"/>
            <a:ext cx="642713" cy="2676025"/>
          </a:xfrm>
          <a:prstGeom prst="rect">
            <a:avLst/>
          </a:prstGeom>
        </p:spPr>
      </p:pic>
    </p:spTree>
    <p:extLst>
      <p:ext uri="{BB962C8B-B14F-4D97-AF65-F5344CB8AC3E}">
        <p14:creationId xmlns:p14="http://schemas.microsoft.com/office/powerpoint/2010/main" val="37355665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19FFCE-B87F-4B84-AD0F-7E49C3CF995D}"/>
              </a:ext>
            </a:extLst>
          </p:cNvPr>
          <p:cNvSpPr>
            <a:spLocks noGrp="1"/>
          </p:cNvSpPr>
          <p:nvPr>
            <p:ph type="title"/>
          </p:nvPr>
        </p:nvSpPr>
        <p:spPr>
          <a:xfrm>
            <a:off x="4207754" y="113746"/>
            <a:ext cx="5346045" cy="417881"/>
          </a:xfrm>
        </p:spPr>
        <p:txBody>
          <a:bodyPr>
            <a:normAutofit fontScale="90000"/>
          </a:bodyPr>
          <a:lstStyle/>
          <a:p>
            <a:r>
              <a:rPr lang="fr-FR" sz="2000" b="1" i="0" dirty="0">
                <a:solidFill>
                  <a:srgbClr val="1E2F46"/>
                </a:solidFill>
                <a:effectLst/>
              </a:rPr>
              <a:t>Le Top des réseaux sociaux dans le monde.</a:t>
            </a:r>
            <a:br>
              <a:rPr lang="fr-FR" b="0" i="0" dirty="0">
                <a:solidFill>
                  <a:srgbClr val="1E2F46"/>
                </a:solidFill>
                <a:effectLst/>
                <a:latin typeface="montserrat"/>
              </a:rPr>
            </a:br>
            <a:endParaRPr lang="fr-FR" dirty="0"/>
          </a:p>
        </p:txBody>
      </p:sp>
      <p:pic>
        <p:nvPicPr>
          <p:cNvPr id="6" name="Espace réservé du contenu 5">
            <a:extLst>
              <a:ext uri="{FF2B5EF4-FFF2-40B4-BE49-F238E27FC236}">
                <a16:creationId xmlns:a16="http://schemas.microsoft.com/office/drawing/2014/main" id="{53980752-32D5-4EDD-9A0B-623D245B8DC2}"/>
              </a:ext>
            </a:extLst>
          </p:cNvPr>
          <p:cNvPicPr>
            <a:picLocks noGrp="1" noChangeAspect="1"/>
          </p:cNvPicPr>
          <p:nvPr>
            <p:ph idx="1"/>
          </p:nvPr>
        </p:nvPicPr>
        <p:blipFill>
          <a:blip r:embed="rId2"/>
          <a:stretch>
            <a:fillRect/>
          </a:stretch>
        </p:blipFill>
        <p:spPr>
          <a:xfrm>
            <a:off x="2193332" y="1916622"/>
            <a:ext cx="9374891" cy="4898381"/>
          </a:xfrm>
        </p:spPr>
      </p:pic>
      <p:sp>
        <p:nvSpPr>
          <p:cNvPr id="4" name="ZoneTexte 3">
            <a:extLst>
              <a:ext uri="{FF2B5EF4-FFF2-40B4-BE49-F238E27FC236}">
                <a16:creationId xmlns:a16="http://schemas.microsoft.com/office/drawing/2014/main" id="{927E79A3-F5BB-4A91-873E-E91FF0D086FA}"/>
              </a:ext>
            </a:extLst>
          </p:cNvPr>
          <p:cNvSpPr txBox="1"/>
          <p:nvPr/>
        </p:nvSpPr>
        <p:spPr>
          <a:xfrm>
            <a:off x="2520284" y="531627"/>
            <a:ext cx="8915400" cy="1384995"/>
          </a:xfrm>
          <a:prstGeom prst="rect">
            <a:avLst/>
          </a:prstGeom>
          <a:noFill/>
        </p:spPr>
        <p:txBody>
          <a:bodyPr wrap="square" rtlCol="0">
            <a:spAutoFit/>
          </a:bodyPr>
          <a:lstStyle/>
          <a:p>
            <a:pPr algn="just"/>
            <a:r>
              <a:rPr lang="fr-FR" sz="1400" b="1" i="0" dirty="0">
                <a:effectLst/>
                <a:highlight>
                  <a:srgbClr val="FFFF00"/>
                </a:highlight>
                <a:latin typeface="+mj-lt"/>
              </a:rPr>
              <a:t>48%</a:t>
            </a:r>
            <a:r>
              <a:rPr lang="fr-FR" sz="1400" b="1" i="0" dirty="0">
                <a:effectLst/>
                <a:latin typeface="+mj-lt"/>
              </a:rPr>
              <a:t> </a:t>
            </a:r>
            <a:r>
              <a:rPr lang="fr-FR" sz="1400" b="0" i="0" dirty="0">
                <a:solidFill>
                  <a:schemeClr val="accent2">
                    <a:lumMod val="75000"/>
                  </a:schemeClr>
                </a:solidFill>
                <a:effectLst/>
                <a:latin typeface="+mj-lt"/>
              </a:rPr>
              <a:t>des utilisateurs connectés dans le monde utilisent </a:t>
            </a:r>
            <a:r>
              <a:rPr lang="fr-FR" sz="1400" b="1" i="0" u="none" strike="noStrike" dirty="0">
                <a:effectLst/>
                <a:highlight>
                  <a:srgbClr val="FFFF00"/>
                </a:highlight>
                <a:latin typeface="+mj-lt"/>
                <a:hlinkClick r:id="rId3">
                  <a:extLst>
                    <a:ext uri="{A12FA001-AC4F-418D-AE19-62706E023703}">
                      <ahyp:hlinkClr xmlns:ahyp="http://schemas.microsoft.com/office/drawing/2018/hyperlinkcolor" val="tx"/>
                    </a:ext>
                  </a:extLst>
                </a:hlinkClick>
              </a:rPr>
              <a:t>Facebook</a:t>
            </a:r>
            <a:r>
              <a:rPr lang="fr-FR" sz="1400" b="0" i="0" dirty="0">
                <a:effectLst/>
                <a:latin typeface="+mj-lt"/>
              </a:rPr>
              <a:t>.</a:t>
            </a:r>
            <a:r>
              <a:rPr lang="fr-FR" sz="1400" b="0" i="0" dirty="0">
                <a:solidFill>
                  <a:schemeClr val="accent2">
                    <a:lumMod val="75000"/>
                  </a:schemeClr>
                </a:solidFill>
                <a:effectLst/>
                <a:latin typeface="+mj-lt"/>
              </a:rPr>
              <a:t> Et 23% des utilisateurs de Facebook sont situés aux  USA (Kantar 2019).  </a:t>
            </a:r>
            <a:r>
              <a:rPr lang="fr-FR" sz="1400" b="1" i="0" u="sng" dirty="0">
                <a:effectLst/>
                <a:highlight>
                  <a:srgbClr val="FFFF00"/>
                </a:highlight>
                <a:latin typeface="+mj-lt"/>
              </a:rPr>
              <a:t>YouTube</a:t>
            </a:r>
            <a:r>
              <a:rPr lang="fr-FR" sz="1400" b="0" i="0" dirty="0">
                <a:solidFill>
                  <a:schemeClr val="accent2">
                    <a:lumMod val="75000"/>
                  </a:schemeClr>
                </a:solidFill>
                <a:effectLst/>
                <a:latin typeface="+mj-lt"/>
              </a:rPr>
              <a:t> se place en </a:t>
            </a:r>
            <a:r>
              <a:rPr lang="fr-FR" sz="1400" b="1" i="0" dirty="0">
                <a:effectLst/>
                <a:highlight>
                  <a:srgbClr val="FFFF00"/>
                </a:highlight>
                <a:latin typeface="+mj-lt"/>
              </a:rPr>
              <a:t>2ème position avec 41% </a:t>
            </a:r>
            <a:r>
              <a:rPr lang="fr-FR" sz="1400" b="0" i="0" dirty="0">
                <a:solidFill>
                  <a:schemeClr val="accent2">
                    <a:lumMod val="75000"/>
                  </a:schemeClr>
                </a:solidFill>
                <a:effectLst/>
                <a:latin typeface="+mj-lt"/>
              </a:rPr>
              <a:t>des internautes. Rappelons que le moteur de YouTube est toujours le 2ème moteur de recherche le plus utilisé dans le monde derrière Google, son propriétaire. </a:t>
            </a:r>
            <a:r>
              <a:rPr lang="fr-FR" sz="1400" b="0" i="0" dirty="0">
                <a:effectLst/>
                <a:highlight>
                  <a:srgbClr val="FFFF00"/>
                </a:highlight>
                <a:latin typeface="+mj-lt"/>
              </a:rPr>
              <a:t> </a:t>
            </a:r>
            <a:r>
              <a:rPr lang="fr-FR" sz="1400" b="1" i="0" u="none" strike="noStrike" dirty="0">
                <a:effectLst/>
                <a:highlight>
                  <a:srgbClr val="FFFF00"/>
                </a:highlight>
                <a:latin typeface="+mj-lt"/>
                <a:hlinkClick r:id="rId4">
                  <a:extLst>
                    <a:ext uri="{A12FA001-AC4F-418D-AE19-62706E023703}">
                      <ahyp:hlinkClr xmlns:ahyp="http://schemas.microsoft.com/office/drawing/2018/hyperlinkcolor" val="tx"/>
                    </a:ext>
                  </a:extLst>
                </a:hlinkClick>
              </a:rPr>
              <a:t>Instagram</a:t>
            </a:r>
            <a:r>
              <a:rPr lang="fr-FR" sz="1400" b="0" i="0" dirty="0">
                <a:effectLst/>
                <a:highlight>
                  <a:srgbClr val="FFFF00"/>
                </a:highlight>
                <a:latin typeface="+mj-lt"/>
              </a:rPr>
              <a:t> </a:t>
            </a:r>
            <a:r>
              <a:rPr lang="fr-FR" sz="1400" b="0" i="0" dirty="0">
                <a:solidFill>
                  <a:schemeClr val="accent2">
                    <a:lumMod val="75000"/>
                  </a:schemeClr>
                </a:solidFill>
                <a:effectLst/>
                <a:latin typeface="+mj-lt"/>
              </a:rPr>
              <a:t>se positionne à la </a:t>
            </a:r>
            <a:r>
              <a:rPr lang="fr-FR" sz="1400" b="1" i="0" dirty="0">
                <a:effectLst/>
                <a:highlight>
                  <a:srgbClr val="FFFF00"/>
                </a:highlight>
                <a:latin typeface="+mj-lt"/>
              </a:rPr>
              <a:t>3ème place (28%) </a:t>
            </a:r>
            <a:r>
              <a:rPr lang="fr-FR" sz="1400" b="1" i="0" dirty="0">
                <a:effectLst/>
                <a:latin typeface="+mj-lt"/>
              </a:rPr>
              <a:t>devant Twitter</a:t>
            </a:r>
            <a:r>
              <a:rPr lang="fr-FR" sz="1400" b="0" i="0" dirty="0">
                <a:solidFill>
                  <a:schemeClr val="accent2">
                    <a:lumMod val="75000"/>
                  </a:schemeClr>
                </a:solidFill>
                <a:effectLst/>
                <a:latin typeface="+mj-lt"/>
              </a:rPr>
              <a:t>. </a:t>
            </a:r>
            <a:r>
              <a:rPr lang="fr-FR" sz="1400" b="1" i="0" u="none" strike="noStrike" dirty="0">
                <a:effectLst/>
                <a:latin typeface="+mj-lt"/>
                <a:hlinkClick r:id="rId5">
                  <a:extLst>
                    <a:ext uri="{A12FA001-AC4F-418D-AE19-62706E023703}">
                      <ahyp:hlinkClr xmlns:ahyp="http://schemas.microsoft.com/office/drawing/2018/hyperlinkcolor" val="tx"/>
                    </a:ext>
                  </a:extLst>
                </a:hlinkClick>
              </a:rPr>
              <a:t>Snapchat</a:t>
            </a:r>
            <a:r>
              <a:rPr lang="fr-FR" sz="1400" b="0" i="0" dirty="0">
                <a:solidFill>
                  <a:schemeClr val="accent2">
                    <a:lumMod val="75000"/>
                  </a:schemeClr>
                </a:solidFill>
                <a:effectLst/>
                <a:latin typeface="+mj-lt"/>
              </a:rPr>
              <a:t>, au niveau mondial et toutes tranches d'âges confondues se place "seulement" en 6ème position, mais, on le verra, l'analyse par tranche d'âges peut le positionner en leader. </a:t>
            </a:r>
            <a:endParaRPr lang="fr-FR" sz="1400" dirty="0">
              <a:solidFill>
                <a:schemeClr val="accent2">
                  <a:lumMod val="75000"/>
                </a:schemeClr>
              </a:solidFill>
              <a:latin typeface="+mj-lt"/>
            </a:endParaRPr>
          </a:p>
        </p:txBody>
      </p:sp>
      <p:pic>
        <p:nvPicPr>
          <p:cNvPr id="5" name="Image 4">
            <a:extLst>
              <a:ext uri="{FF2B5EF4-FFF2-40B4-BE49-F238E27FC236}">
                <a16:creationId xmlns:a16="http://schemas.microsoft.com/office/drawing/2014/main" id="{7FF5B5AC-B029-4631-982B-023ACA106C90}"/>
              </a:ext>
            </a:extLst>
          </p:cNvPr>
          <p:cNvPicPr>
            <a:picLocks noChangeAspect="1"/>
          </p:cNvPicPr>
          <p:nvPr/>
        </p:nvPicPr>
        <p:blipFill>
          <a:blip r:embed="rId6"/>
          <a:stretch>
            <a:fillRect/>
          </a:stretch>
        </p:blipFill>
        <p:spPr>
          <a:xfrm>
            <a:off x="161552" y="16233"/>
            <a:ext cx="1362796" cy="640354"/>
          </a:xfrm>
          <a:prstGeom prst="rect">
            <a:avLst/>
          </a:prstGeom>
        </p:spPr>
      </p:pic>
    </p:spTree>
    <p:extLst>
      <p:ext uri="{BB962C8B-B14F-4D97-AF65-F5344CB8AC3E}">
        <p14:creationId xmlns:p14="http://schemas.microsoft.com/office/powerpoint/2010/main" val="3578936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B4625B72-A0C2-4AA9-8684-C2E7F95F5039}"/>
              </a:ext>
            </a:extLst>
          </p:cNvPr>
          <p:cNvSpPr>
            <a:spLocks noGrp="1"/>
          </p:cNvSpPr>
          <p:nvPr>
            <p:ph idx="1"/>
          </p:nvPr>
        </p:nvSpPr>
        <p:spPr>
          <a:xfrm>
            <a:off x="4649283" y="717721"/>
            <a:ext cx="2236162" cy="520996"/>
          </a:xfrm>
        </p:spPr>
        <p:txBody>
          <a:bodyPr>
            <a:normAutofit/>
          </a:bodyPr>
          <a:lstStyle/>
          <a:p>
            <a:r>
              <a:rPr lang="fr-FR" sz="2400" b="1" dirty="0">
                <a:solidFill>
                  <a:schemeClr val="accent2">
                    <a:lumMod val="75000"/>
                  </a:schemeClr>
                </a:solidFill>
                <a:latin typeface="+mj-lt"/>
              </a:rPr>
              <a:t>PAPER.LI</a:t>
            </a:r>
          </a:p>
        </p:txBody>
      </p:sp>
      <p:pic>
        <p:nvPicPr>
          <p:cNvPr id="3" name="Image 2">
            <a:extLst>
              <a:ext uri="{FF2B5EF4-FFF2-40B4-BE49-F238E27FC236}">
                <a16:creationId xmlns:a16="http://schemas.microsoft.com/office/drawing/2014/main" id="{55669FF2-62E3-4D2B-9984-59D4D7A16424}"/>
              </a:ext>
            </a:extLst>
          </p:cNvPr>
          <p:cNvPicPr>
            <a:picLocks noChangeAspect="1"/>
          </p:cNvPicPr>
          <p:nvPr/>
        </p:nvPicPr>
        <p:blipFill>
          <a:blip r:embed="rId2"/>
          <a:stretch>
            <a:fillRect/>
          </a:stretch>
        </p:blipFill>
        <p:spPr>
          <a:xfrm>
            <a:off x="161552" y="16233"/>
            <a:ext cx="1362796" cy="640354"/>
          </a:xfrm>
          <a:prstGeom prst="rect">
            <a:avLst/>
          </a:prstGeom>
        </p:spPr>
      </p:pic>
      <p:sp>
        <p:nvSpPr>
          <p:cNvPr id="8" name="ZoneTexte 7">
            <a:extLst>
              <a:ext uri="{FF2B5EF4-FFF2-40B4-BE49-F238E27FC236}">
                <a16:creationId xmlns:a16="http://schemas.microsoft.com/office/drawing/2014/main" id="{B687E57D-E465-47B4-BD0B-B03A779A13A0}"/>
              </a:ext>
            </a:extLst>
          </p:cNvPr>
          <p:cNvSpPr txBox="1"/>
          <p:nvPr/>
        </p:nvSpPr>
        <p:spPr>
          <a:xfrm>
            <a:off x="5540307" y="1315677"/>
            <a:ext cx="1768660" cy="369332"/>
          </a:xfrm>
          <a:prstGeom prst="rect">
            <a:avLst/>
          </a:prstGeom>
          <a:noFill/>
        </p:spPr>
        <p:txBody>
          <a:bodyPr wrap="square">
            <a:spAutoFit/>
          </a:bodyPr>
          <a:lstStyle/>
          <a:p>
            <a:r>
              <a:rPr lang="fr-FR" b="1" dirty="0">
                <a:solidFill>
                  <a:schemeClr val="accent2">
                    <a:lumMod val="75000"/>
                  </a:schemeClr>
                </a:solidFill>
                <a:latin typeface="+mj-lt"/>
              </a:rPr>
              <a:t>www.paper.li</a:t>
            </a:r>
            <a:endParaRPr lang="fr-FR" sz="1800" b="1" dirty="0">
              <a:solidFill>
                <a:schemeClr val="accent2">
                  <a:lumMod val="75000"/>
                </a:schemeClr>
              </a:solidFill>
              <a:latin typeface="+mj-lt"/>
            </a:endParaRPr>
          </a:p>
        </p:txBody>
      </p:sp>
      <p:sp>
        <p:nvSpPr>
          <p:cNvPr id="9" name="ZoneTexte 8">
            <a:extLst>
              <a:ext uri="{FF2B5EF4-FFF2-40B4-BE49-F238E27FC236}">
                <a16:creationId xmlns:a16="http://schemas.microsoft.com/office/drawing/2014/main" id="{0DDE8AD6-E522-4A8D-B7E1-41049C717CD4}"/>
              </a:ext>
            </a:extLst>
          </p:cNvPr>
          <p:cNvSpPr txBox="1"/>
          <p:nvPr/>
        </p:nvSpPr>
        <p:spPr>
          <a:xfrm>
            <a:off x="2705069" y="1924493"/>
            <a:ext cx="9207796" cy="5016758"/>
          </a:xfrm>
          <a:prstGeom prst="rect">
            <a:avLst/>
          </a:prstGeom>
          <a:noFill/>
        </p:spPr>
        <p:txBody>
          <a:bodyPr wrap="square" rtlCol="0">
            <a:spAutoFit/>
          </a:bodyPr>
          <a:lstStyle/>
          <a:p>
            <a:pPr algn="just"/>
            <a:r>
              <a:rPr lang="fr-FR" sz="2000" dirty="0">
                <a:solidFill>
                  <a:schemeClr val="accent2">
                    <a:lumMod val="75000"/>
                  </a:schemeClr>
                </a:solidFill>
              </a:rPr>
              <a:t>P</a:t>
            </a:r>
            <a:r>
              <a:rPr lang="fr-FR" sz="2000" b="0" i="0" dirty="0">
                <a:solidFill>
                  <a:schemeClr val="accent2">
                    <a:lumMod val="75000"/>
                  </a:schemeClr>
                </a:solidFill>
                <a:effectLst/>
              </a:rPr>
              <a:t>eu connu mais vraiment intéressant pour une association.</a:t>
            </a:r>
          </a:p>
          <a:p>
            <a:pPr algn="just"/>
            <a:endParaRPr lang="fr-FR" sz="2000" b="1" i="0" dirty="0">
              <a:solidFill>
                <a:schemeClr val="accent2">
                  <a:lumMod val="75000"/>
                </a:schemeClr>
              </a:solidFill>
              <a:effectLst/>
            </a:endParaRPr>
          </a:p>
          <a:p>
            <a:pPr algn="just"/>
            <a:r>
              <a:rPr lang="fr-FR" sz="2000" b="1" dirty="0">
                <a:solidFill>
                  <a:schemeClr val="accent2">
                    <a:lumMod val="75000"/>
                  </a:schemeClr>
                </a:solidFill>
              </a:rPr>
              <a:t>P</a:t>
            </a:r>
            <a:r>
              <a:rPr lang="fr-FR" sz="2000" b="1" i="0" dirty="0">
                <a:solidFill>
                  <a:schemeClr val="accent2">
                    <a:lumMod val="75000"/>
                  </a:schemeClr>
                </a:solidFill>
                <a:effectLst/>
              </a:rPr>
              <a:t>ermet de construire une newsletter ou un journal</a:t>
            </a:r>
            <a:r>
              <a:rPr lang="fr-FR" sz="2000" b="0" i="0" dirty="0">
                <a:solidFill>
                  <a:schemeClr val="accent2">
                    <a:lumMod val="75000"/>
                  </a:schemeClr>
                </a:solidFill>
                <a:effectLst/>
              </a:rPr>
              <a:t> qui reprend les posts les plus populaires de votre compte </a:t>
            </a:r>
            <a:r>
              <a:rPr lang="fr-FR" sz="2000" b="1" i="0" dirty="0">
                <a:solidFill>
                  <a:schemeClr val="accent2">
                    <a:lumMod val="75000"/>
                  </a:schemeClr>
                </a:solidFill>
                <a:effectLst/>
              </a:rPr>
              <a:t>pour tous vos réseaux sociaux</a:t>
            </a:r>
            <a:r>
              <a:rPr lang="fr-FR" sz="2000" b="0" i="0" dirty="0">
                <a:solidFill>
                  <a:schemeClr val="accent2">
                    <a:lumMod val="75000"/>
                  </a:schemeClr>
                </a:solidFill>
                <a:effectLst/>
              </a:rPr>
              <a:t>. </a:t>
            </a:r>
          </a:p>
          <a:p>
            <a:pPr algn="just"/>
            <a:endParaRPr lang="fr-FR" sz="2000" dirty="0">
              <a:solidFill>
                <a:schemeClr val="accent2">
                  <a:lumMod val="75000"/>
                </a:schemeClr>
              </a:solidFill>
            </a:endParaRPr>
          </a:p>
          <a:p>
            <a:pPr algn="just"/>
            <a:r>
              <a:rPr lang="fr-FR" sz="2000" b="1" i="0" dirty="0">
                <a:solidFill>
                  <a:schemeClr val="accent2">
                    <a:lumMod val="75000"/>
                  </a:schemeClr>
                </a:solidFill>
                <a:effectLst/>
              </a:rPr>
              <a:t>Partagez ce contenu </a:t>
            </a:r>
            <a:r>
              <a:rPr lang="fr-FR" sz="2000" b="0" i="0" dirty="0">
                <a:solidFill>
                  <a:schemeClr val="accent2">
                    <a:lumMod val="75000"/>
                  </a:schemeClr>
                </a:solidFill>
                <a:effectLst/>
              </a:rPr>
              <a:t>pertinent à vos fans </a:t>
            </a:r>
            <a:r>
              <a:rPr lang="fr-FR" sz="2000" b="1" i="0" dirty="0">
                <a:solidFill>
                  <a:schemeClr val="accent2">
                    <a:lumMod val="75000"/>
                  </a:schemeClr>
                </a:solidFill>
                <a:effectLst/>
              </a:rPr>
              <a:t>via email, ou directement sur votre site web</a:t>
            </a:r>
            <a:r>
              <a:rPr lang="fr-FR" sz="2000" b="0" i="0" dirty="0">
                <a:solidFill>
                  <a:schemeClr val="accent2">
                    <a:lumMod val="75000"/>
                  </a:schemeClr>
                </a:solidFill>
                <a:effectLst/>
              </a:rPr>
              <a:t>. En bref, une veille digitale </a:t>
            </a:r>
            <a:r>
              <a:rPr lang="fr-FR" sz="2000" dirty="0">
                <a:solidFill>
                  <a:schemeClr val="accent2">
                    <a:lumMod val="75000"/>
                  </a:schemeClr>
                </a:solidFill>
              </a:rPr>
              <a:t>mais en </a:t>
            </a:r>
            <a:r>
              <a:rPr lang="fr-FR" sz="2000" b="0" i="0" dirty="0">
                <a:solidFill>
                  <a:schemeClr val="accent2">
                    <a:lumMod val="75000"/>
                  </a:schemeClr>
                </a:solidFill>
                <a:effectLst/>
              </a:rPr>
              <a:t>plus fun !</a:t>
            </a:r>
            <a:endParaRPr lang="fr-FR" sz="2000" dirty="0">
              <a:solidFill>
                <a:schemeClr val="accent2">
                  <a:lumMod val="75000"/>
                </a:schemeClr>
              </a:solidFill>
            </a:endParaRPr>
          </a:p>
          <a:p>
            <a:pPr algn="just"/>
            <a:endParaRPr lang="fr-FR" sz="2000" dirty="0">
              <a:solidFill>
                <a:schemeClr val="accent2">
                  <a:lumMod val="75000"/>
                </a:schemeClr>
              </a:solidFill>
            </a:endParaRPr>
          </a:p>
          <a:p>
            <a:pPr algn="just"/>
            <a:r>
              <a:rPr lang="fr-FR" sz="2000" b="1" dirty="0">
                <a:solidFill>
                  <a:schemeClr val="accent2">
                    <a:lumMod val="75000"/>
                  </a:schemeClr>
                </a:solidFill>
              </a:rPr>
              <a:t>Essai pro gratuit 14 jours puis passage à la version gratuite.</a:t>
            </a:r>
          </a:p>
          <a:p>
            <a:endParaRPr lang="fr-FR" sz="2000" dirty="0">
              <a:solidFill>
                <a:schemeClr val="accent2">
                  <a:lumMod val="75000"/>
                </a:schemeClr>
              </a:solidFill>
            </a:endParaRPr>
          </a:p>
          <a:p>
            <a:r>
              <a:rPr lang="fr-FR" sz="2000" b="1" dirty="0">
                <a:solidFill>
                  <a:schemeClr val="accent2">
                    <a:lumMod val="75000"/>
                  </a:schemeClr>
                </a:solidFill>
              </a:rPr>
              <a:t>RESTRICTION DE CERTAINES FONCTIONNALITES EN VERSION GRATUITE.</a:t>
            </a:r>
          </a:p>
          <a:p>
            <a:endParaRPr lang="fr-FR" sz="2000" b="1" dirty="0">
              <a:solidFill>
                <a:schemeClr val="accent2">
                  <a:lumMod val="75000"/>
                </a:schemeClr>
              </a:solidFill>
            </a:endParaRPr>
          </a:p>
          <a:p>
            <a:pPr algn="just"/>
            <a:r>
              <a:rPr lang="fr-FR" sz="2000" dirty="0">
                <a:solidFill>
                  <a:schemeClr val="accent2">
                    <a:lumMod val="75000"/>
                  </a:schemeClr>
                </a:solidFill>
              </a:rPr>
              <a:t>On est ici à mi chemin entre la veille digitale et la curation de contenu  mais en mode quasi ludique, c’est une très bonne introduction quant à 2 notions assez complexes du monde digital.</a:t>
            </a:r>
          </a:p>
          <a:p>
            <a:r>
              <a:rPr lang="fr-FR" sz="2000" dirty="0">
                <a:solidFill>
                  <a:schemeClr val="accent2">
                    <a:lumMod val="75000"/>
                  </a:schemeClr>
                </a:solidFill>
              </a:rPr>
              <a:t> </a:t>
            </a:r>
          </a:p>
        </p:txBody>
      </p:sp>
      <p:pic>
        <p:nvPicPr>
          <p:cNvPr id="5" name="Image 4">
            <a:extLst>
              <a:ext uri="{FF2B5EF4-FFF2-40B4-BE49-F238E27FC236}">
                <a16:creationId xmlns:a16="http://schemas.microsoft.com/office/drawing/2014/main" id="{736745BA-E68F-4EE9-AFA5-B1631CE0AFC4}"/>
              </a:ext>
            </a:extLst>
          </p:cNvPr>
          <p:cNvPicPr>
            <a:picLocks noChangeAspect="1"/>
          </p:cNvPicPr>
          <p:nvPr/>
        </p:nvPicPr>
        <p:blipFill>
          <a:blip r:embed="rId3"/>
          <a:srcRect/>
          <a:stretch/>
        </p:blipFill>
        <p:spPr>
          <a:xfrm>
            <a:off x="6424637" y="336410"/>
            <a:ext cx="3054709" cy="1052796"/>
          </a:xfrm>
          <a:prstGeom prst="rect">
            <a:avLst/>
          </a:prstGeom>
        </p:spPr>
      </p:pic>
    </p:spTree>
    <p:extLst>
      <p:ext uri="{BB962C8B-B14F-4D97-AF65-F5344CB8AC3E}">
        <p14:creationId xmlns:p14="http://schemas.microsoft.com/office/powerpoint/2010/main" val="29313521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B4625B72-A0C2-4AA9-8684-C2E7F95F5039}"/>
              </a:ext>
            </a:extLst>
          </p:cNvPr>
          <p:cNvSpPr>
            <a:spLocks noGrp="1"/>
          </p:cNvSpPr>
          <p:nvPr>
            <p:ph idx="1"/>
          </p:nvPr>
        </p:nvSpPr>
        <p:spPr>
          <a:xfrm>
            <a:off x="4798139" y="507347"/>
            <a:ext cx="1719619" cy="520996"/>
          </a:xfrm>
        </p:spPr>
        <p:txBody>
          <a:bodyPr>
            <a:normAutofit/>
          </a:bodyPr>
          <a:lstStyle/>
          <a:p>
            <a:r>
              <a:rPr lang="fr-FR" sz="2400" b="1" dirty="0">
                <a:solidFill>
                  <a:schemeClr val="accent2">
                    <a:lumMod val="75000"/>
                  </a:schemeClr>
                </a:solidFill>
                <a:latin typeface="+mj-lt"/>
              </a:rPr>
              <a:t>CANVA</a:t>
            </a:r>
          </a:p>
        </p:txBody>
      </p:sp>
      <p:pic>
        <p:nvPicPr>
          <p:cNvPr id="3" name="Image 2">
            <a:extLst>
              <a:ext uri="{FF2B5EF4-FFF2-40B4-BE49-F238E27FC236}">
                <a16:creationId xmlns:a16="http://schemas.microsoft.com/office/drawing/2014/main" id="{55669FF2-62E3-4D2B-9984-59D4D7A16424}"/>
              </a:ext>
            </a:extLst>
          </p:cNvPr>
          <p:cNvPicPr>
            <a:picLocks noChangeAspect="1"/>
          </p:cNvPicPr>
          <p:nvPr/>
        </p:nvPicPr>
        <p:blipFill>
          <a:blip r:embed="rId2"/>
          <a:stretch>
            <a:fillRect/>
          </a:stretch>
        </p:blipFill>
        <p:spPr>
          <a:xfrm>
            <a:off x="161552" y="16233"/>
            <a:ext cx="1362796" cy="640354"/>
          </a:xfrm>
          <a:prstGeom prst="rect">
            <a:avLst/>
          </a:prstGeom>
        </p:spPr>
      </p:pic>
      <p:sp>
        <p:nvSpPr>
          <p:cNvPr id="8" name="ZoneTexte 7">
            <a:extLst>
              <a:ext uri="{FF2B5EF4-FFF2-40B4-BE49-F238E27FC236}">
                <a16:creationId xmlns:a16="http://schemas.microsoft.com/office/drawing/2014/main" id="{B687E57D-E465-47B4-BD0B-B03A779A13A0}"/>
              </a:ext>
            </a:extLst>
          </p:cNvPr>
          <p:cNvSpPr txBox="1"/>
          <p:nvPr/>
        </p:nvSpPr>
        <p:spPr>
          <a:xfrm>
            <a:off x="5038432" y="1306668"/>
            <a:ext cx="2115135" cy="369332"/>
          </a:xfrm>
          <a:prstGeom prst="rect">
            <a:avLst/>
          </a:prstGeom>
          <a:noFill/>
        </p:spPr>
        <p:txBody>
          <a:bodyPr wrap="square">
            <a:spAutoFit/>
          </a:bodyPr>
          <a:lstStyle/>
          <a:p>
            <a:r>
              <a:rPr lang="fr-FR" b="1" dirty="0">
                <a:solidFill>
                  <a:schemeClr val="accent2">
                    <a:lumMod val="75000"/>
                  </a:schemeClr>
                </a:solidFill>
                <a:latin typeface="+mj-lt"/>
              </a:rPr>
              <a:t>www.canva.com</a:t>
            </a:r>
            <a:endParaRPr lang="fr-FR" sz="1800" b="1" dirty="0">
              <a:solidFill>
                <a:schemeClr val="accent2">
                  <a:lumMod val="75000"/>
                </a:schemeClr>
              </a:solidFill>
              <a:latin typeface="+mj-lt"/>
            </a:endParaRPr>
          </a:p>
        </p:txBody>
      </p:sp>
      <p:sp>
        <p:nvSpPr>
          <p:cNvPr id="9" name="ZoneTexte 8">
            <a:extLst>
              <a:ext uri="{FF2B5EF4-FFF2-40B4-BE49-F238E27FC236}">
                <a16:creationId xmlns:a16="http://schemas.microsoft.com/office/drawing/2014/main" id="{0DDE8AD6-E522-4A8D-B7E1-41049C717CD4}"/>
              </a:ext>
            </a:extLst>
          </p:cNvPr>
          <p:cNvSpPr txBox="1"/>
          <p:nvPr/>
        </p:nvSpPr>
        <p:spPr>
          <a:xfrm>
            <a:off x="2705069" y="1924493"/>
            <a:ext cx="9207796" cy="3477875"/>
          </a:xfrm>
          <a:prstGeom prst="rect">
            <a:avLst/>
          </a:prstGeom>
          <a:noFill/>
        </p:spPr>
        <p:txBody>
          <a:bodyPr wrap="square" rtlCol="0">
            <a:spAutoFit/>
          </a:bodyPr>
          <a:lstStyle/>
          <a:p>
            <a:pPr algn="just"/>
            <a:r>
              <a:rPr lang="fr-FR" sz="2000" b="1" i="0" dirty="0">
                <a:solidFill>
                  <a:schemeClr val="accent2">
                    <a:lumMod val="75000"/>
                  </a:schemeClr>
                </a:solidFill>
                <a:effectLst/>
              </a:rPr>
              <a:t>Canva est un outil de graphisme en ligne</a:t>
            </a:r>
            <a:r>
              <a:rPr lang="fr-FR" sz="2000" b="0" i="0" dirty="0">
                <a:solidFill>
                  <a:schemeClr val="accent2">
                    <a:lumMod val="75000"/>
                  </a:schemeClr>
                </a:solidFill>
                <a:effectLst/>
              </a:rPr>
              <a:t> crée </a:t>
            </a:r>
            <a:r>
              <a:rPr lang="fr-FR" sz="2000" b="1" i="0" dirty="0">
                <a:solidFill>
                  <a:schemeClr val="accent2">
                    <a:lumMod val="75000"/>
                  </a:schemeClr>
                </a:solidFill>
                <a:effectLst/>
              </a:rPr>
              <a:t>pour</a:t>
            </a:r>
            <a:r>
              <a:rPr lang="fr-FR" sz="2000" b="0" i="0" dirty="0">
                <a:solidFill>
                  <a:schemeClr val="accent2">
                    <a:lumMod val="75000"/>
                  </a:schemeClr>
                </a:solidFill>
                <a:effectLst/>
              </a:rPr>
              <a:t> les </a:t>
            </a:r>
            <a:r>
              <a:rPr lang="fr-FR" sz="2000" b="1" i="0" dirty="0">
                <a:solidFill>
                  <a:schemeClr val="accent2">
                    <a:lumMod val="75000"/>
                  </a:schemeClr>
                </a:solidFill>
                <a:effectLst/>
              </a:rPr>
              <a:t>débutants</a:t>
            </a:r>
            <a:r>
              <a:rPr lang="fr-FR" sz="2000" b="0" i="0" dirty="0">
                <a:solidFill>
                  <a:schemeClr val="accent2">
                    <a:lumMod val="75000"/>
                  </a:schemeClr>
                </a:solidFill>
                <a:effectLst/>
              </a:rPr>
              <a:t> </a:t>
            </a:r>
            <a:r>
              <a:rPr lang="fr-FR" sz="2000" b="1" i="0" dirty="0">
                <a:solidFill>
                  <a:schemeClr val="accent2">
                    <a:lumMod val="75000"/>
                  </a:schemeClr>
                </a:solidFill>
                <a:effectLst/>
              </a:rPr>
              <a:t>et</a:t>
            </a:r>
            <a:r>
              <a:rPr lang="fr-FR" sz="2000" b="0" i="0" dirty="0">
                <a:solidFill>
                  <a:schemeClr val="accent2">
                    <a:lumMod val="75000"/>
                  </a:schemeClr>
                </a:solidFill>
                <a:effectLst/>
              </a:rPr>
              <a:t> les </a:t>
            </a:r>
            <a:r>
              <a:rPr lang="fr-FR" sz="2000" b="1" i="0" dirty="0">
                <a:solidFill>
                  <a:schemeClr val="accent2">
                    <a:lumMod val="75000"/>
                  </a:schemeClr>
                </a:solidFill>
                <a:effectLst/>
              </a:rPr>
              <a:t>amateurs</a:t>
            </a:r>
            <a:r>
              <a:rPr lang="fr-FR" sz="2000" b="0" i="0" dirty="0">
                <a:solidFill>
                  <a:schemeClr val="accent2">
                    <a:lumMod val="75000"/>
                  </a:schemeClr>
                </a:solidFill>
                <a:effectLst/>
              </a:rPr>
              <a:t>.</a:t>
            </a:r>
            <a:endParaRPr lang="fr-FR" sz="2000" dirty="0">
              <a:solidFill>
                <a:schemeClr val="accent2">
                  <a:lumMod val="75000"/>
                </a:schemeClr>
              </a:solidFill>
            </a:endParaRPr>
          </a:p>
          <a:p>
            <a:pPr algn="just"/>
            <a:endParaRPr lang="fr-FR" sz="2000" b="0" i="0" dirty="0">
              <a:solidFill>
                <a:schemeClr val="accent2">
                  <a:lumMod val="75000"/>
                </a:schemeClr>
              </a:solidFill>
              <a:effectLst/>
            </a:endParaRPr>
          </a:p>
          <a:p>
            <a:pPr algn="just"/>
            <a:r>
              <a:rPr lang="fr-FR" sz="2000" b="0" i="0" dirty="0">
                <a:solidFill>
                  <a:schemeClr val="accent2">
                    <a:lumMod val="75000"/>
                  </a:schemeClr>
                </a:solidFill>
                <a:effectLst/>
              </a:rPr>
              <a:t>Pour créer un design sur Canva, </a:t>
            </a:r>
            <a:r>
              <a:rPr lang="fr-FR" sz="2000" b="1" i="0" dirty="0">
                <a:solidFill>
                  <a:schemeClr val="accent2">
                    <a:lumMod val="75000"/>
                  </a:schemeClr>
                </a:solidFill>
                <a:effectLst/>
              </a:rPr>
              <a:t>il suffit de s’inscrire</a:t>
            </a:r>
            <a:r>
              <a:rPr lang="fr-FR" sz="2000" b="0" i="0" dirty="0">
                <a:solidFill>
                  <a:schemeClr val="accent2">
                    <a:lumMod val="75000"/>
                  </a:schemeClr>
                </a:solidFill>
                <a:effectLst/>
              </a:rPr>
              <a:t>, de choisir une thématique et son modèle de base. </a:t>
            </a:r>
            <a:r>
              <a:rPr lang="fr-FR" sz="2000" dirty="0">
                <a:solidFill>
                  <a:schemeClr val="accent2">
                    <a:lumMod val="75000"/>
                  </a:schemeClr>
                </a:solidFill>
              </a:rPr>
              <a:t>Il est e</a:t>
            </a:r>
            <a:r>
              <a:rPr lang="fr-FR" sz="2000" b="0" i="0" dirty="0">
                <a:solidFill>
                  <a:schemeClr val="accent2">
                    <a:lumMod val="75000"/>
                  </a:schemeClr>
                </a:solidFill>
                <a:effectLst/>
              </a:rPr>
              <a:t>nsuite de le modifiable et personnalisable à volonté. </a:t>
            </a:r>
          </a:p>
          <a:p>
            <a:pPr algn="just"/>
            <a:endParaRPr lang="fr-FR" sz="2000" b="1" i="0" dirty="0">
              <a:solidFill>
                <a:schemeClr val="accent2">
                  <a:lumMod val="75000"/>
                </a:schemeClr>
              </a:solidFill>
              <a:effectLst/>
            </a:endParaRPr>
          </a:p>
          <a:p>
            <a:pPr algn="just"/>
            <a:r>
              <a:rPr lang="fr-FR" sz="2000" b="1" i="0" dirty="0">
                <a:solidFill>
                  <a:schemeClr val="accent2">
                    <a:lumMod val="75000"/>
                  </a:schemeClr>
                </a:solidFill>
                <a:effectLst/>
              </a:rPr>
              <a:t>Intuitif simple et efficace !</a:t>
            </a:r>
            <a:r>
              <a:rPr lang="fr-FR" sz="2000" b="0" i="0" dirty="0">
                <a:solidFill>
                  <a:schemeClr val="accent2">
                    <a:lumMod val="75000"/>
                  </a:schemeClr>
                </a:solidFill>
                <a:effectLst/>
              </a:rPr>
              <a:t> Avec cet </a:t>
            </a:r>
            <a:r>
              <a:rPr lang="fr-FR" sz="2000" b="1" i="0" dirty="0">
                <a:solidFill>
                  <a:schemeClr val="accent2">
                    <a:lumMod val="75000"/>
                  </a:schemeClr>
                </a:solidFill>
                <a:effectLst/>
              </a:rPr>
              <a:t>outil clé en main</a:t>
            </a:r>
            <a:r>
              <a:rPr lang="fr-FR" sz="2000" b="0" i="0" dirty="0">
                <a:solidFill>
                  <a:schemeClr val="accent2">
                    <a:lumMod val="75000"/>
                  </a:schemeClr>
                </a:solidFill>
                <a:effectLst/>
              </a:rPr>
              <a:t>, vous n’aurez plus de problèmes </a:t>
            </a:r>
            <a:r>
              <a:rPr lang="fr-FR" sz="2000" b="1" i="0" dirty="0">
                <a:solidFill>
                  <a:schemeClr val="accent2">
                    <a:lumMod val="75000"/>
                  </a:schemeClr>
                </a:solidFill>
                <a:effectLst/>
              </a:rPr>
              <a:t>pour créer </a:t>
            </a:r>
            <a:r>
              <a:rPr lang="fr-FR" sz="2000" b="0" i="0" dirty="0">
                <a:solidFill>
                  <a:schemeClr val="accent2">
                    <a:lumMod val="75000"/>
                  </a:schemeClr>
                </a:solidFill>
                <a:effectLst/>
              </a:rPr>
              <a:t>de </a:t>
            </a:r>
            <a:r>
              <a:rPr lang="fr-FR" sz="2000" b="1" i="0" dirty="0">
                <a:solidFill>
                  <a:schemeClr val="accent2">
                    <a:lumMod val="75000"/>
                  </a:schemeClr>
                </a:solidFill>
                <a:effectLst/>
              </a:rPr>
              <a:t>publier</a:t>
            </a:r>
            <a:r>
              <a:rPr lang="fr-FR" sz="2000" b="0" i="0" dirty="0">
                <a:solidFill>
                  <a:schemeClr val="accent2">
                    <a:lumMod val="75000"/>
                  </a:schemeClr>
                </a:solidFill>
                <a:effectLst/>
              </a:rPr>
              <a:t> sur les réseaux sociaux </a:t>
            </a:r>
            <a:r>
              <a:rPr lang="fr-FR" sz="2000" b="1" i="0" dirty="0">
                <a:solidFill>
                  <a:schemeClr val="accent2">
                    <a:lumMod val="75000"/>
                  </a:schemeClr>
                </a:solidFill>
                <a:effectLst/>
              </a:rPr>
              <a:t>des visuels attrayants</a:t>
            </a:r>
            <a:r>
              <a:rPr lang="fr-FR" sz="2000" b="0" i="0" dirty="0">
                <a:solidFill>
                  <a:schemeClr val="accent2">
                    <a:lumMod val="75000"/>
                  </a:schemeClr>
                </a:solidFill>
                <a:effectLst/>
              </a:rPr>
              <a:t> et colorés </a:t>
            </a:r>
            <a:r>
              <a:rPr lang="fr-FR" sz="2000" b="1" i="0" dirty="0">
                <a:solidFill>
                  <a:schemeClr val="accent2">
                    <a:lumMod val="75000"/>
                  </a:schemeClr>
                </a:solidFill>
                <a:effectLst/>
              </a:rPr>
              <a:t>qui permettront de promouvoir au mieux votre association et son projet.</a:t>
            </a:r>
            <a:endParaRPr lang="fr-FR" sz="2000" dirty="0">
              <a:solidFill>
                <a:schemeClr val="accent2">
                  <a:lumMod val="75000"/>
                </a:schemeClr>
              </a:solidFill>
            </a:endParaRPr>
          </a:p>
        </p:txBody>
      </p:sp>
      <p:pic>
        <p:nvPicPr>
          <p:cNvPr id="6" name="Image 5">
            <a:extLst>
              <a:ext uri="{FF2B5EF4-FFF2-40B4-BE49-F238E27FC236}">
                <a16:creationId xmlns:a16="http://schemas.microsoft.com/office/drawing/2014/main" id="{1B24595D-F425-4928-856F-AD2B84F125BF}"/>
              </a:ext>
            </a:extLst>
          </p:cNvPr>
          <p:cNvPicPr>
            <a:picLocks noChangeAspect="1"/>
          </p:cNvPicPr>
          <p:nvPr/>
        </p:nvPicPr>
        <p:blipFill>
          <a:blip r:embed="rId3"/>
          <a:stretch>
            <a:fillRect/>
          </a:stretch>
        </p:blipFill>
        <p:spPr>
          <a:xfrm>
            <a:off x="6517758" y="229022"/>
            <a:ext cx="1039345" cy="1039345"/>
          </a:xfrm>
          <a:prstGeom prst="rect">
            <a:avLst/>
          </a:prstGeom>
        </p:spPr>
      </p:pic>
    </p:spTree>
    <p:extLst>
      <p:ext uri="{BB962C8B-B14F-4D97-AF65-F5344CB8AC3E}">
        <p14:creationId xmlns:p14="http://schemas.microsoft.com/office/powerpoint/2010/main" val="40311055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F44A5B6-1EED-41EC-BBCB-FA779BA7CA80}"/>
              </a:ext>
            </a:extLst>
          </p:cNvPr>
          <p:cNvSpPr>
            <a:spLocks noGrp="1"/>
          </p:cNvSpPr>
          <p:nvPr>
            <p:ph idx="1"/>
          </p:nvPr>
        </p:nvSpPr>
        <p:spPr>
          <a:xfrm>
            <a:off x="5519278" y="347330"/>
            <a:ext cx="3506788" cy="439479"/>
          </a:xfrm>
        </p:spPr>
        <p:txBody>
          <a:bodyPr>
            <a:normAutofit lnSpcReduction="10000"/>
          </a:bodyPr>
          <a:lstStyle/>
          <a:p>
            <a:pPr marL="0" indent="0">
              <a:buNone/>
            </a:pPr>
            <a:r>
              <a:rPr lang="fr-FR" sz="2400" b="1" i="0" dirty="0">
                <a:solidFill>
                  <a:schemeClr val="accent2">
                    <a:lumMod val="75000"/>
                  </a:schemeClr>
                </a:solidFill>
                <a:effectLst/>
                <a:highlight>
                  <a:srgbClr val="00FFFF"/>
                </a:highlight>
                <a:latin typeface="+mj-lt"/>
              </a:rPr>
              <a:t>POUR ALLER PLUS LOIN </a:t>
            </a:r>
            <a:endParaRPr lang="fr-FR" sz="2400" b="0" i="0" dirty="0">
              <a:solidFill>
                <a:srgbClr val="5E5E7C"/>
              </a:solidFill>
              <a:effectLst/>
              <a:latin typeface="+mj-lt"/>
            </a:endParaRPr>
          </a:p>
          <a:p>
            <a:pPr marL="0" indent="0">
              <a:buNone/>
            </a:pPr>
            <a:endParaRPr lang="fr-FR" sz="1800" dirty="0">
              <a:solidFill>
                <a:schemeClr val="accent2">
                  <a:lumMod val="75000"/>
                </a:schemeClr>
              </a:solidFill>
            </a:endParaRPr>
          </a:p>
        </p:txBody>
      </p:sp>
      <p:sp>
        <p:nvSpPr>
          <p:cNvPr id="6" name="ZoneTexte 5">
            <a:extLst>
              <a:ext uri="{FF2B5EF4-FFF2-40B4-BE49-F238E27FC236}">
                <a16:creationId xmlns:a16="http://schemas.microsoft.com/office/drawing/2014/main" id="{7155B67D-082D-4465-A2D0-1D76BDB445D3}"/>
              </a:ext>
            </a:extLst>
          </p:cNvPr>
          <p:cNvSpPr txBox="1"/>
          <p:nvPr/>
        </p:nvSpPr>
        <p:spPr>
          <a:xfrm>
            <a:off x="2445491" y="567069"/>
            <a:ext cx="9186528" cy="5940088"/>
          </a:xfrm>
          <a:prstGeom prst="rect">
            <a:avLst/>
          </a:prstGeom>
          <a:noFill/>
        </p:spPr>
        <p:txBody>
          <a:bodyPr wrap="square" rtlCol="0">
            <a:spAutoFit/>
          </a:bodyPr>
          <a:lstStyle/>
          <a:p>
            <a:endParaRPr lang="fr-FR" sz="2000" dirty="0">
              <a:solidFill>
                <a:schemeClr val="accent2">
                  <a:lumMod val="75000"/>
                </a:schemeClr>
              </a:solidFill>
              <a:latin typeface="+mj-lt"/>
            </a:endParaRPr>
          </a:p>
          <a:p>
            <a:r>
              <a:rPr lang="fr-FR" sz="2000" dirty="0">
                <a:solidFill>
                  <a:schemeClr val="accent2">
                    <a:lumMod val="75000"/>
                  </a:schemeClr>
                </a:solidFill>
                <a:latin typeface="+mj-lt"/>
              </a:rPr>
              <a:t>2 Sites internet à retenir pour vous apporter des idées, des ressources et même des outils à l’image de  </a:t>
            </a:r>
            <a:r>
              <a:rPr lang="fr-FR" sz="2000" i="0" dirty="0">
                <a:solidFill>
                  <a:schemeClr val="accent2">
                    <a:lumMod val="75000"/>
                  </a:schemeClr>
                </a:solidFill>
                <a:effectLst/>
                <a:latin typeface="+mj-lt"/>
              </a:rPr>
              <a:t>Clickncom : une solution de création de jeux-concours en ligne pour tous vos objectifs.</a:t>
            </a:r>
          </a:p>
          <a:p>
            <a:endParaRPr lang="fr-FR" sz="2000" dirty="0">
              <a:solidFill>
                <a:schemeClr val="accent2">
                  <a:lumMod val="75000"/>
                </a:schemeClr>
              </a:solidFill>
              <a:highlight>
                <a:srgbClr val="00FFFF"/>
              </a:highlight>
              <a:latin typeface="+mj-lt"/>
              <a:hlinkClick r:id="rId2"/>
            </a:endParaRPr>
          </a:p>
          <a:p>
            <a:r>
              <a:rPr lang="fr-FR" sz="2000" b="1" i="0" dirty="0">
                <a:solidFill>
                  <a:schemeClr val="accent2">
                    <a:lumMod val="75000"/>
                  </a:schemeClr>
                </a:solidFill>
                <a:effectLst/>
                <a:highlight>
                  <a:srgbClr val="00FFFF"/>
                </a:highlight>
                <a:latin typeface="+mj-lt"/>
                <a:hlinkClick r:id="rId2"/>
              </a:rPr>
              <a:t>www.journalducm.com</a:t>
            </a:r>
            <a:endParaRPr lang="fr-FR" sz="2000" b="1" i="0" dirty="0">
              <a:solidFill>
                <a:schemeClr val="accent2">
                  <a:lumMod val="75000"/>
                </a:schemeClr>
              </a:solidFill>
              <a:effectLst/>
              <a:highlight>
                <a:srgbClr val="00FFFF"/>
              </a:highlight>
              <a:latin typeface="+mj-lt"/>
            </a:endParaRPr>
          </a:p>
          <a:p>
            <a:pPr algn="just"/>
            <a:endParaRPr lang="fr-FR" sz="2000" b="1" i="0" dirty="0">
              <a:solidFill>
                <a:schemeClr val="accent2">
                  <a:lumMod val="75000"/>
                </a:schemeClr>
              </a:solidFill>
              <a:effectLst/>
              <a:latin typeface="+mj-lt"/>
            </a:endParaRPr>
          </a:p>
          <a:p>
            <a:pPr algn="just"/>
            <a:r>
              <a:rPr lang="fr-FR" sz="2000" b="1" i="0" dirty="0">
                <a:solidFill>
                  <a:schemeClr val="accent2">
                    <a:lumMod val="75000"/>
                  </a:schemeClr>
                </a:solidFill>
                <a:effectLst/>
                <a:latin typeface="+mj-lt"/>
              </a:rPr>
              <a:t>Le journal du community manager</a:t>
            </a:r>
            <a:r>
              <a:rPr lang="fr-FR" sz="2000" i="0" dirty="0">
                <a:solidFill>
                  <a:schemeClr val="accent2">
                    <a:lumMod val="75000"/>
                  </a:schemeClr>
                </a:solidFill>
                <a:effectLst/>
                <a:latin typeface="+mj-lt"/>
              </a:rPr>
              <a:t> est un </a:t>
            </a:r>
            <a:r>
              <a:rPr lang="fr-FR" sz="2000" b="0" i="0" dirty="0">
                <a:solidFill>
                  <a:schemeClr val="accent2">
                    <a:lumMod val="75000"/>
                  </a:schemeClr>
                </a:solidFill>
                <a:effectLst/>
                <a:latin typeface="Source Sans Pro" panose="020B0503030403020204" pitchFamily="34" charset="0"/>
              </a:rPr>
              <a:t>média spécialisé dans les médias sociaux. Sur ce site, vous trouverez toutes les actualités concernant les réseaux sociaux, le digital, les relations influenceurs ou encore des astuces pour rédiger votre blog professionnel et améliorer votre SEO.</a:t>
            </a:r>
            <a:endParaRPr lang="fr-FR" sz="2000" b="1" i="0" dirty="0">
              <a:solidFill>
                <a:schemeClr val="accent2">
                  <a:lumMod val="75000"/>
                </a:schemeClr>
              </a:solidFill>
              <a:effectLst/>
              <a:latin typeface="+mj-lt"/>
            </a:endParaRPr>
          </a:p>
          <a:p>
            <a:endParaRPr lang="fr-FR" sz="2000" b="1" dirty="0">
              <a:solidFill>
                <a:schemeClr val="accent2">
                  <a:lumMod val="75000"/>
                </a:schemeClr>
              </a:solidFill>
              <a:highlight>
                <a:srgbClr val="00FFFF"/>
              </a:highlight>
              <a:latin typeface="+mj-lt"/>
            </a:endParaRPr>
          </a:p>
          <a:p>
            <a:r>
              <a:rPr lang="fr-FR" sz="2000" b="1" dirty="0">
                <a:solidFill>
                  <a:schemeClr val="accent2">
                    <a:lumMod val="75000"/>
                  </a:schemeClr>
                </a:solidFill>
                <a:highlight>
                  <a:srgbClr val="00FFFF"/>
                </a:highlight>
                <a:latin typeface="+mj-lt"/>
              </a:rPr>
              <a:t>www.blogdumoderateur.com</a:t>
            </a:r>
          </a:p>
          <a:p>
            <a:endParaRPr lang="fr-FR" sz="2000" b="1" dirty="0">
              <a:solidFill>
                <a:schemeClr val="accent2">
                  <a:lumMod val="75000"/>
                </a:schemeClr>
              </a:solidFill>
              <a:highlight>
                <a:srgbClr val="00FFFF"/>
              </a:highlight>
              <a:latin typeface="+mj-lt"/>
            </a:endParaRPr>
          </a:p>
          <a:p>
            <a:pPr algn="just"/>
            <a:r>
              <a:rPr lang="fr-FR" sz="2000" b="1" i="0" dirty="0">
                <a:solidFill>
                  <a:schemeClr val="accent2">
                    <a:lumMod val="75000"/>
                  </a:schemeClr>
                </a:solidFill>
                <a:effectLst/>
                <a:latin typeface="+mj-lt"/>
              </a:rPr>
              <a:t>Le blog du modérateur </a:t>
            </a:r>
            <a:r>
              <a:rPr lang="fr-FR" sz="2000" b="0" i="0" dirty="0">
                <a:solidFill>
                  <a:schemeClr val="accent2">
                    <a:lumMod val="75000"/>
                  </a:schemeClr>
                </a:solidFill>
                <a:effectLst/>
              </a:rPr>
              <a:t>s’est imposé depuis plusieurs années comme un média de qualité sur tout ce qui concerne le webmarketing, les réseaux sociaux et les outils existants. Vous y trouverez également un agenda des différents événements du web ainsi que des offres d’emploi.</a:t>
            </a:r>
            <a:endParaRPr lang="fr-FR" sz="2000" b="1" dirty="0">
              <a:solidFill>
                <a:schemeClr val="accent2">
                  <a:lumMod val="75000"/>
                </a:schemeClr>
              </a:solidFill>
              <a:highlight>
                <a:srgbClr val="00FFFF"/>
              </a:highlight>
            </a:endParaRPr>
          </a:p>
          <a:p>
            <a:endParaRPr lang="fr-FR" sz="2000" b="1" i="0" dirty="0">
              <a:solidFill>
                <a:schemeClr val="accent2">
                  <a:lumMod val="75000"/>
                </a:schemeClr>
              </a:solidFill>
              <a:effectLst/>
              <a:highlight>
                <a:srgbClr val="00FFFF"/>
              </a:highlight>
              <a:latin typeface="+mj-lt"/>
            </a:endParaRPr>
          </a:p>
        </p:txBody>
      </p:sp>
      <p:pic>
        <p:nvPicPr>
          <p:cNvPr id="7" name="Image 6">
            <a:extLst>
              <a:ext uri="{FF2B5EF4-FFF2-40B4-BE49-F238E27FC236}">
                <a16:creationId xmlns:a16="http://schemas.microsoft.com/office/drawing/2014/main" id="{B160BD1D-BF81-42DE-A92C-32156DA3BCED}"/>
              </a:ext>
            </a:extLst>
          </p:cNvPr>
          <p:cNvPicPr>
            <a:picLocks noChangeAspect="1"/>
          </p:cNvPicPr>
          <p:nvPr/>
        </p:nvPicPr>
        <p:blipFill>
          <a:blip r:embed="rId3"/>
          <a:stretch>
            <a:fillRect/>
          </a:stretch>
        </p:blipFill>
        <p:spPr>
          <a:xfrm>
            <a:off x="161552" y="16233"/>
            <a:ext cx="1362796" cy="640354"/>
          </a:xfrm>
          <a:prstGeom prst="rect">
            <a:avLst/>
          </a:prstGeom>
        </p:spPr>
      </p:pic>
    </p:spTree>
    <p:extLst>
      <p:ext uri="{BB962C8B-B14F-4D97-AF65-F5344CB8AC3E}">
        <p14:creationId xmlns:p14="http://schemas.microsoft.com/office/powerpoint/2010/main" val="3164178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CC87A2-8365-459C-A8B5-585C4E094F70}"/>
              </a:ext>
            </a:extLst>
          </p:cNvPr>
          <p:cNvSpPr>
            <a:spLocks noGrp="1"/>
          </p:cNvSpPr>
          <p:nvPr>
            <p:ph type="title"/>
          </p:nvPr>
        </p:nvSpPr>
        <p:spPr>
          <a:xfrm>
            <a:off x="4525754" y="492960"/>
            <a:ext cx="4935989" cy="407248"/>
          </a:xfrm>
        </p:spPr>
        <p:txBody>
          <a:bodyPr>
            <a:noAutofit/>
          </a:bodyPr>
          <a:lstStyle/>
          <a:p>
            <a:r>
              <a:rPr lang="fr-FR" sz="1800" b="1" dirty="0">
                <a:solidFill>
                  <a:srgbClr val="1E2F46"/>
                </a:solidFill>
                <a:effectLst/>
                <a:ea typeface="Times New Roman" panose="02020603050405020304" pitchFamily="18" charset="0"/>
                <a:cs typeface="Times New Roman" panose="02020603050405020304" pitchFamily="18" charset="0"/>
              </a:rPr>
              <a:t>L’utilisation des réseaux sociaux en France</a:t>
            </a:r>
            <a:r>
              <a:rPr lang="fr-F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1800" dirty="0">
              <a:solidFill>
                <a:schemeClr val="tx1"/>
              </a:solidFill>
            </a:endParaRPr>
          </a:p>
        </p:txBody>
      </p:sp>
      <p:sp>
        <p:nvSpPr>
          <p:cNvPr id="4" name="ZoneTexte 3">
            <a:extLst>
              <a:ext uri="{FF2B5EF4-FFF2-40B4-BE49-F238E27FC236}">
                <a16:creationId xmlns:a16="http://schemas.microsoft.com/office/drawing/2014/main" id="{438F2FE0-CC74-4FB8-AFA9-A964F5719958}"/>
              </a:ext>
            </a:extLst>
          </p:cNvPr>
          <p:cNvSpPr txBox="1"/>
          <p:nvPr/>
        </p:nvSpPr>
        <p:spPr>
          <a:xfrm>
            <a:off x="2536048" y="955658"/>
            <a:ext cx="8915400" cy="1169551"/>
          </a:xfrm>
          <a:prstGeom prst="rect">
            <a:avLst/>
          </a:prstGeom>
          <a:noFill/>
        </p:spPr>
        <p:txBody>
          <a:bodyPr wrap="square" rtlCol="0">
            <a:spAutoFit/>
          </a:bodyPr>
          <a:lstStyle/>
          <a:p>
            <a:pPr algn="just"/>
            <a:r>
              <a:rPr lang="fr-FR" sz="1400" b="1" dirty="0">
                <a:effectLst/>
                <a:latin typeface="+mj-lt"/>
                <a:ea typeface="Times New Roman" panose="02020603050405020304" pitchFamily="18" charset="0"/>
                <a:cs typeface="Times New Roman" panose="02020603050405020304" pitchFamily="18" charset="0"/>
              </a:rPr>
              <a:t>En France, le classement est sensiblement le même </a:t>
            </a:r>
            <a:r>
              <a:rPr lang="fr-FR" sz="1400" dirty="0">
                <a:solidFill>
                  <a:schemeClr val="accent2">
                    <a:lumMod val="75000"/>
                  </a:schemeClr>
                </a:solidFill>
                <a:effectLst/>
                <a:latin typeface="+mj-lt"/>
                <a:ea typeface="Times New Roman" panose="02020603050405020304" pitchFamily="18" charset="0"/>
                <a:cs typeface="Times New Roman" panose="02020603050405020304" pitchFamily="18" charset="0"/>
              </a:rPr>
              <a:t>qu’à l’international </a:t>
            </a:r>
            <a:r>
              <a:rPr lang="fr-FR" sz="1400" b="1" dirty="0">
                <a:effectLst/>
                <a:latin typeface="+mj-lt"/>
                <a:ea typeface="Times New Roman" panose="02020603050405020304" pitchFamily="18" charset="0"/>
                <a:cs typeface="Times New Roman" panose="02020603050405020304" pitchFamily="18" charset="0"/>
              </a:rPr>
              <a:t>pour les internautes âgés de 15 ans </a:t>
            </a:r>
            <a:r>
              <a:rPr lang="fr-FR" sz="1400" dirty="0">
                <a:solidFill>
                  <a:schemeClr val="accent2">
                    <a:lumMod val="75000"/>
                  </a:schemeClr>
                </a:solidFill>
                <a:effectLst/>
                <a:latin typeface="+mj-lt"/>
                <a:ea typeface="Times New Roman" panose="02020603050405020304" pitchFamily="18" charset="0"/>
                <a:cs typeface="Times New Roman" panose="02020603050405020304" pitchFamily="18" charset="0"/>
              </a:rPr>
              <a:t>et plus (Étude Harris Interactive Social Life), </a:t>
            </a:r>
            <a:r>
              <a:rPr lang="fr-FR" sz="1400" b="1" dirty="0">
                <a:effectLst/>
                <a:latin typeface="+mj-lt"/>
                <a:ea typeface="Times New Roman" panose="02020603050405020304" pitchFamily="18" charset="0"/>
                <a:cs typeface="Times New Roman" panose="02020603050405020304" pitchFamily="18" charset="0"/>
              </a:rPr>
              <a:t>excepté pour </a:t>
            </a:r>
            <a:r>
              <a:rPr lang="fr-FR" sz="1400" b="1" u="sng" dirty="0">
                <a:effectLst/>
                <a:latin typeface="+mj-lt"/>
                <a:ea typeface="Times New Roman" panose="02020603050405020304" pitchFamily="18" charset="0"/>
                <a:cs typeface="Times New Roman" panose="02020603050405020304" pitchFamily="18" charset="0"/>
              </a:rPr>
              <a:t>Snapchat</a:t>
            </a:r>
            <a:r>
              <a:rPr lang="fr-FR" sz="1400" b="1" dirty="0">
                <a:effectLst/>
                <a:latin typeface="+mj-lt"/>
                <a:ea typeface="Times New Roman" panose="02020603050405020304" pitchFamily="18" charset="0"/>
                <a:cs typeface="Times New Roman" panose="02020603050405020304" pitchFamily="18" charset="0"/>
              </a:rPr>
              <a:t> </a:t>
            </a:r>
            <a:r>
              <a:rPr lang="fr-FR" sz="1400" dirty="0">
                <a:solidFill>
                  <a:schemeClr val="accent2">
                    <a:lumMod val="75000"/>
                  </a:schemeClr>
                </a:solidFill>
                <a:effectLst/>
                <a:latin typeface="+mj-lt"/>
                <a:ea typeface="Times New Roman" panose="02020603050405020304" pitchFamily="18" charset="0"/>
                <a:cs typeface="Times New Roman" panose="02020603050405020304" pitchFamily="18" charset="0"/>
              </a:rPr>
              <a:t>qui se positionne </a:t>
            </a:r>
            <a:r>
              <a:rPr lang="fr-FR" sz="1400" b="1" dirty="0">
                <a:effectLst/>
                <a:latin typeface="+mj-lt"/>
                <a:ea typeface="Times New Roman" panose="02020603050405020304" pitchFamily="18" charset="0"/>
                <a:cs typeface="Times New Roman" panose="02020603050405020304" pitchFamily="18" charset="0"/>
              </a:rPr>
              <a:t>devant </a:t>
            </a:r>
            <a:r>
              <a:rPr lang="fr-FR" sz="1400" b="1" dirty="0">
                <a:effectLst/>
                <a:latin typeface="+mj-lt"/>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Twitter</a:t>
            </a:r>
            <a:r>
              <a:rPr lang="fr-FR" sz="1400" dirty="0">
                <a:solidFill>
                  <a:schemeClr val="accent2">
                    <a:lumMod val="75000"/>
                  </a:schemeClr>
                </a:solidFill>
                <a:effectLst/>
                <a:latin typeface="+mj-lt"/>
                <a:ea typeface="Times New Roman" panose="02020603050405020304" pitchFamily="18" charset="0"/>
                <a:cs typeface="Times New Roman" panose="02020603050405020304" pitchFamily="18" charset="0"/>
              </a:rPr>
              <a:t>. Le taux d'utilisation mensuel comme quotidien place </a:t>
            </a:r>
            <a:r>
              <a:rPr lang="fr-FR" sz="1400" b="1" dirty="0">
                <a:effectLst/>
                <a:latin typeface="+mj-lt"/>
                <a:ea typeface="Times New Roman" panose="02020603050405020304" pitchFamily="18" charset="0"/>
                <a:cs typeface="Times New Roman" panose="02020603050405020304" pitchFamily="18" charset="0"/>
              </a:rPr>
              <a:t>Facebook en tête </a:t>
            </a:r>
            <a:r>
              <a:rPr lang="fr-FR" sz="1400" dirty="0">
                <a:solidFill>
                  <a:schemeClr val="accent2">
                    <a:lumMod val="75000"/>
                  </a:schemeClr>
                </a:solidFill>
                <a:effectLst/>
                <a:latin typeface="+mj-lt"/>
                <a:ea typeface="Times New Roman" panose="02020603050405020304" pitchFamily="18" charset="0"/>
                <a:cs typeface="Times New Roman" panose="02020603050405020304" pitchFamily="18" charset="0"/>
              </a:rPr>
              <a:t>(60% des internautes l'utilisent tous les mois, 44% tous les jours), </a:t>
            </a:r>
            <a:r>
              <a:rPr lang="fr-FR" sz="1400" b="1" dirty="0">
                <a:effectLst/>
                <a:latin typeface="+mj-lt"/>
                <a:ea typeface="Times New Roman" panose="02020603050405020304" pitchFamily="18" charset="0"/>
                <a:cs typeface="Times New Roman" panose="02020603050405020304" pitchFamily="18" charset="0"/>
              </a:rPr>
              <a:t>devant YouTube, Instagram et Snapchat </a:t>
            </a:r>
            <a:r>
              <a:rPr lang="fr-FR" sz="1400" dirty="0">
                <a:solidFill>
                  <a:schemeClr val="accent2">
                    <a:lumMod val="75000"/>
                  </a:schemeClr>
                </a:solidFill>
                <a:effectLst/>
                <a:latin typeface="+mj-lt"/>
                <a:ea typeface="Times New Roman" panose="02020603050405020304" pitchFamily="18" charset="0"/>
                <a:cs typeface="Times New Roman" panose="02020603050405020304" pitchFamily="18" charset="0"/>
              </a:rPr>
              <a:t>donc. A noter que les taux d'utilisateurs quotidiens de </a:t>
            </a:r>
            <a:r>
              <a:rPr lang="fr-FR" sz="1400" dirty="0">
                <a:solidFill>
                  <a:schemeClr val="accent2">
                    <a:lumMod val="75000"/>
                  </a:schemeClr>
                </a:solidFill>
                <a:effectLst/>
                <a:latin typeface="+mj-l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LinkedIn</a:t>
            </a:r>
            <a:r>
              <a:rPr lang="fr-FR" sz="1400" dirty="0">
                <a:solidFill>
                  <a:schemeClr val="accent2">
                    <a:lumMod val="75000"/>
                  </a:schemeClr>
                </a:solidFill>
                <a:effectLst/>
                <a:latin typeface="+mj-lt"/>
                <a:ea typeface="Times New Roman" panose="02020603050405020304" pitchFamily="18" charset="0"/>
                <a:cs typeface="Times New Roman" panose="02020603050405020304" pitchFamily="18" charset="0"/>
              </a:rPr>
              <a:t> et </a:t>
            </a:r>
            <a:r>
              <a:rPr lang="fr-FR" sz="1400" u="sng" dirty="0">
                <a:solidFill>
                  <a:schemeClr val="accent2">
                    <a:lumMod val="75000"/>
                  </a:schemeClr>
                </a:solidFill>
                <a:effectLst/>
                <a:latin typeface="+mj-lt"/>
                <a:ea typeface="Times New Roman" panose="02020603050405020304" pitchFamily="18" charset="0"/>
                <a:cs typeface="Times New Roman" panose="02020603050405020304" pitchFamily="18" charset="0"/>
              </a:rPr>
              <a:t>Pinterest </a:t>
            </a:r>
            <a:r>
              <a:rPr lang="fr-FR" sz="1400" dirty="0">
                <a:solidFill>
                  <a:schemeClr val="accent2">
                    <a:lumMod val="75000"/>
                  </a:schemeClr>
                </a:solidFill>
                <a:effectLst/>
                <a:latin typeface="+mj-lt"/>
                <a:ea typeface="Times New Roman" panose="02020603050405020304" pitchFamily="18" charset="0"/>
                <a:cs typeface="Times New Roman" panose="02020603050405020304" pitchFamily="18" charset="0"/>
              </a:rPr>
              <a:t>sont les mêmes : 5%. </a:t>
            </a:r>
            <a:endParaRPr lang="fr-FR" sz="1400" dirty="0">
              <a:solidFill>
                <a:schemeClr val="accent2">
                  <a:lumMod val="75000"/>
                </a:schemeClr>
              </a:solidFill>
              <a:latin typeface="+mj-lt"/>
            </a:endParaRPr>
          </a:p>
        </p:txBody>
      </p:sp>
      <p:pic>
        <p:nvPicPr>
          <p:cNvPr id="10" name="Espace réservé du contenu 9">
            <a:extLst>
              <a:ext uri="{FF2B5EF4-FFF2-40B4-BE49-F238E27FC236}">
                <a16:creationId xmlns:a16="http://schemas.microsoft.com/office/drawing/2014/main" id="{F6E14C0F-6CC1-4787-B99D-153235B0271F}"/>
              </a:ext>
            </a:extLst>
          </p:cNvPr>
          <p:cNvPicPr>
            <a:picLocks noGrp="1" noChangeAspect="1"/>
          </p:cNvPicPr>
          <p:nvPr>
            <p:ph idx="1"/>
          </p:nvPr>
        </p:nvPicPr>
        <p:blipFill>
          <a:blip r:embed="rId4"/>
          <a:stretch>
            <a:fillRect/>
          </a:stretch>
        </p:blipFill>
        <p:spPr>
          <a:xfrm>
            <a:off x="2536046" y="2180660"/>
            <a:ext cx="9053441" cy="4574869"/>
          </a:xfrm>
        </p:spPr>
      </p:pic>
      <p:pic>
        <p:nvPicPr>
          <p:cNvPr id="11" name="Image 10">
            <a:extLst>
              <a:ext uri="{FF2B5EF4-FFF2-40B4-BE49-F238E27FC236}">
                <a16:creationId xmlns:a16="http://schemas.microsoft.com/office/drawing/2014/main" id="{E52DC566-C13B-4FA4-98FD-FBCC8AC8C9EE}"/>
              </a:ext>
            </a:extLst>
          </p:cNvPr>
          <p:cNvPicPr>
            <a:picLocks noChangeAspect="1"/>
          </p:cNvPicPr>
          <p:nvPr/>
        </p:nvPicPr>
        <p:blipFill>
          <a:blip r:embed="rId5"/>
          <a:stretch>
            <a:fillRect/>
          </a:stretch>
        </p:blipFill>
        <p:spPr>
          <a:xfrm>
            <a:off x="161552" y="16233"/>
            <a:ext cx="1362796" cy="640354"/>
          </a:xfrm>
          <a:prstGeom prst="rect">
            <a:avLst/>
          </a:prstGeom>
        </p:spPr>
      </p:pic>
    </p:spTree>
    <p:extLst>
      <p:ext uri="{BB962C8B-B14F-4D97-AF65-F5344CB8AC3E}">
        <p14:creationId xmlns:p14="http://schemas.microsoft.com/office/powerpoint/2010/main" val="30877346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2F5F42-20F2-447C-BD7E-0323538752B7}"/>
              </a:ext>
            </a:extLst>
          </p:cNvPr>
          <p:cNvSpPr>
            <a:spLocks noGrp="1"/>
          </p:cNvSpPr>
          <p:nvPr>
            <p:ph type="title"/>
          </p:nvPr>
        </p:nvSpPr>
        <p:spPr>
          <a:xfrm>
            <a:off x="4830016" y="135012"/>
            <a:ext cx="2531968" cy="322668"/>
          </a:xfrm>
        </p:spPr>
        <p:txBody>
          <a:bodyPr>
            <a:noAutofit/>
          </a:bodyPr>
          <a:lstStyle/>
          <a:p>
            <a:r>
              <a:rPr lang="fr-FR" sz="1800" b="1" dirty="0">
                <a:solidFill>
                  <a:srgbClr val="1E2F46"/>
                </a:solidFill>
                <a:effectLst/>
                <a:ea typeface="Times New Roman" panose="02020603050405020304" pitchFamily="18" charset="0"/>
                <a:cs typeface="Times New Roman" panose="02020603050405020304" pitchFamily="18" charset="0"/>
              </a:rPr>
              <a:t>Et chez les 15/24 </a:t>
            </a:r>
            <a:r>
              <a:rPr lang="fr-FR" sz="1800" b="1" dirty="0">
                <a:solidFill>
                  <a:srgbClr val="1E2F46"/>
                </a:solidFill>
                <a:ea typeface="Times New Roman" panose="02020603050405020304" pitchFamily="18" charset="0"/>
                <a:cs typeface="Times New Roman" panose="02020603050405020304" pitchFamily="18" charset="0"/>
              </a:rPr>
              <a:t>ans.</a:t>
            </a:r>
            <a:r>
              <a:rPr lang="fr-FR" sz="1800" b="1" dirty="0">
                <a:solidFill>
                  <a:schemeClr val="tx1"/>
                </a:solidFill>
                <a:ea typeface="Times New Roman" panose="02020603050405020304" pitchFamily="18" charset="0"/>
                <a:cs typeface="Times New Roman" panose="02020603050405020304" pitchFamily="18" charset="0"/>
              </a:rPr>
              <a:t> </a:t>
            </a:r>
            <a:endParaRPr lang="fr-FR" sz="1800" dirty="0"/>
          </a:p>
        </p:txBody>
      </p:sp>
      <p:pic>
        <p:nvPicPr>
          <p:cNvPr id="6" name="Espace réservé du contenu 5">
            <a:extLst>
              <a:ext uri="{FF2B5EF4-FFF2-40B4-BE49-F238E27FC236}">
                <a16:creationId xmlns:a16="http://schemas.microsoft.com/office/drawing/2014/main" id="{BECFD0D5-017F-4558-A663-2CCF72F0887B}"/>
              </a:ext>
            </a:extLst>
          </p:cNvPr>
          <p:cNvPicPr>
            <a:picLocks noGrp="1" noChangeAspect="1"/>
          </p:cNvPicPr>
          <p:nvPr>
            <p:ph idx="1"/>
          </p:nvPr>
        </p:nvPicPr>
        <p:blipFill>
          <a:blip r:embed="rId2"/>
          <a:stretch>
            <a:fillRect/>
          </a:stretch>
        </p:blipFill>
        <p:spPr>
          <a:xfrm>
            <a:off x="2589213" y="1885681"/>
            <a:ext cx="9329886" cy="4915499"/>
          </a:xfrm>
        </p:spPr>
      </p:pic>
      <p:sp>
        <p:nvSpPr>
          <p:cNvPr id="4" name="ZoneTexte 3">
            <a:extLst>
              <a:ext uri="{FF2B5EF4-FFF2-40B4-BE49-F238E27FC236}">
                <a16:creationId xmlns:a16="http://schemas.microsoft.com/office/drawing/2014/main" id="{FE607D22-5F4D-428B-9050-65353BEB444F}"/>
              </a:ext>
            </a:extLst>
          </p:cNvPr>
          <p:cNvSpPr txBox="1"/>
          <p:nvPr/>
        </p:nvSpPr>
        <p:spPr>
          <a:xfrm>
            <a:off x="2589213" y="513134"/>
            <a:ext cx="8915400" cy="1317092"/>
          </a:xfrm>
          <a:prstGeom prst="rect">
            <a:avLst/>
          </a:prstGeom>
          <a:noFill/>
        </p:spPr>
        <p:txBody>
          <a:bodyPr wrap="square" rtlCol="0">
            <a:spAutoFit/>
          </a:bodyPr>
          <a:lstStyle/>
          <a:p>
            <a:pPr algn="just">
              <a:lnSpc>
                <a:spcPct val="200000"/>
              </a:lnSpc>
            </a:pPr>
            <a:r>
              <a:rPr lang="fr-FR" sz="1400" dirty="0">
                <a:solidFill>
                  <a:schemeClr val="accent2">
                    <a:lumMod val="75000"/>
                  </a:schemeClr>
                </a:solidFill>
                <a:effectLst/>
                <a:ea typeface="Times New Roman" panose="02020603050405020304" pitchFamily="18" charset="0"/>
              </a:rPr>
              <a:t>Si l’on regarde maintenant l’étude et Médiamétrie//NetRatings sur la </a:t>
            </a:r>
            <a:r>
              <a:rPr lang="fr-FR" sz="1400" b="1" dirty="0">
                <a:solidFill>
                  <a:schemeClr val="accent2">
                    <a:lumMod val="75000"/>
                  </a:schemeClr>
                </a:solidFill>
                <a:effectLst/>
                <a:ea typeface="Times New Roman" panose="02020603050405020304" pitchFamily="18" charset="0"/>
              </a:rPr>
              <a:t>tranche</a:t>
            </a:r>
            <a:r>
              <a:rPr lang="fr-FR" sz="1400" b="1" dirty="0">
                <a:effectLst/>
                <a:ea typeface="Times New Roman" panose="02020603050405020304" pitchFamily="18" charset="0"/>
              </a:rPr>
              <a:t> 15-24 ans </a:t>
            </a:r>
            <a:r>
              <a:rPr lang="fr-FR" sz="1400" dirty="0">
                <a:solidFill>
                  <a:schemeClr val="accent2">
                    <a:lumMod val="75000"/>
                  </a:schemeClr>
                </a:solidFill>
                <a:effectLst/>
                <a:ea typeface="Times New Roman" panose="02020603050405020304" pitchFamily="18" charset="0"/>
              </a:rPr>
              <a:t>(visites), on note </a:t>
            </a:r>
            <a:r>
              <a:rPr lang="fr-FR" sz="1400" b="1" dirty="0">
                <a:effectLst/>
                <a:ea typeface="Times New Roman" panose="02020603050405020304" pitchFamily="18" charset="0"/>
              </a:rPr>
              <a:t>un fort trafic quotidien pour Snapchat</a:t>
            </a:r>
            <a:r>
              <a:rPr lang="fr-FR" sz="1400" dirty="0">
                <a:solidFill>
                  <a:schemeClr val="accent2">
                    <a:lumMod val="75000"/>
                  </a:schemeClr>
                </a:solidFill>
                <a:effectLst/>
                <a:ea typeface="Times New Roman" panose="02020603050405020304" pitchFamily="18" charset="0"/>
              </a:rPr>
              <a:t> (48,5% soit +8%), pour </a:t>
            </a:r>
            <a:r>
              <a:rPr lang="fr-FR" sz="1400" b="1" dirty="0">
                <a:effectLst/>
                <a:ea typeface="Times New Roman" panose="02020603050405020304" pitchFamily="18" charset="0"/>
              </a:rPr>
              <a:t>Facebook, des visites stables </a:t>
            </a:r>
            <a:r>
              <a:rPr lang="fr-FR" sz="1400" dirty="0">
                <a:solidFill>
                  <a:schemeClr val="accent2">
                    <a:lumMod val="75000"/>
                  </a:schemeClr>
                </a:solidFill>
                <a:effectLst/>
                <a:ea typeface="Times New Roman" panose="02020603050405020304" pitchFamily="18" charset="0"/>
              </a:rPr>
              <a:t>et pour </a:t>
            </a:r>
            <a:r>
              <a:rPr lang="fr-FR" sz="1400" b="1" dirty="0">
                <a:effectLst/>
                <a:ea typeface="Times New Roman" panose="02020603050405020304" pitchFamily="18" charset="0"/>
              </a:rPr>
              <a:t>Instagram, une légère progression </a:t>
            </a:r>
            <a:r>
              <a:rPr lang="fr-FR" sz="1400" dirty="0">
                <a:solidFill>
                  <a:schemeClr val="accent2">
                    <a:lumMod val="75000"/>
                  </a:schemeClr>
                </a:solidFill>
                <a:effectLst/>
                <a:ea typeface="Times New Roman" panose="02020603050405020304" pitchFamily="18" charset="0"/>
              </a:rPr>
              <a:t>(+3% avec 28% de PdM).</a:t>
            </a:r>
          </a:p>
        </p:txBody>
      </p:sp>
      <p:pic>
        <p:nvPicPr>
          <p:cNvPr id="7" name="Image 6">
            <a:extLst>
              <a:ext uri="{FF2B5EF4-FFF2-40B4-BE49-F238E27FC236}">
                <a16:creationId xmlns:a16="http://schemas.microsoft.com/office/drawing/2014/main" id="{9E85630D-CEDB-41E2-8C3B-94A6B5E9E097}"/>
              </a:ext>
            </a:extLst>
          </p:cNvPr>
          <p:cNvPicPr>
            <a:picLocks noChangeAspect="1"/>
          </p:cNvPicPr>
          <p:nvPr/>
        </p:nvPicPr>
        <p:blipFill>
          <a:blip r:embed="rId3"/>
          <a:stretch>
            <a:fillRect/>
          </a:stretch>
        </p:blipFill>
        <p:spPr>
          <a:xfrm>
            <a:off x="161552" y="16233"/>
            <a:ext cx="1362796" cy="640354"/>
          </a:xfrm>
          <a:prstGeom prst="rect">
            <a:avLst/>
          </a:prstGeom>
        </p:spPr>
      </p:pic>
    </p:spTree>
    <p:extLst>
      <p:ext uri="{BB962C8B-B14F-4D97-AF65-F5344CB8AC3E}">
        <p14:creationId xmlns:p14="http://schemas.microsoft.com/office/powerpoint/2010/main" val="15265284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76CEFB-0609-4D61-936C-E5D49359CD7A}"/>
              </a:ext>
            </a:extLst>
          </p:cNvPr>
          <p:cNvSpPr>
            <a:spLocks noGrp="1"/>
          </p:cNvSpPr>
          <p:nvPr>
            <p:ph type="title"/>
          </p:nvPr>
        </p:nvSpPr>
        <p:spPr>
          <a:xfrm>
            <a:off x="4750272" y="188175"/>
            <a:ext cx="2691456" cy="417881"/>
          </a:xfrm>
        </p:spPr>
        <p:txBody>
          <a:bodyPr>
            <a:normAutofit/>
          </a:bodyPr>
          <a:lstStyle/>
          <a:p>
            <a:r>
              <a:rPr lang="fr-FR" sz="1800" b="1" dirty="0">
                <a:solidFill>
                  <a:srgbClr val="1E2F46"/>
                </a:solidFill>
                <a:effectLst/>
                <a:ea typeface="Times New Roman" panose="02020603050405020304" pitchFamily="18" charset="0"/>
                <a:cs typeface="Times New Roman" panose="02020603050405020304" pitchFamily="18" charset="0"/>
              </a:rPr>
              <a:t>Quant aux –de 13 ans.</a:t>
            </a:r>
            <a:endParaRPr lang="fr-FR" sz="1800" dirty="0"/>
          </a:p>
        </p:txBody>
      </p:sp>
      <p:pic>
        <p:nvPicPr>
          <p:cNvPr id="8" name="Espace réservé du contenu 7">
            <a:extLst>
              <a:ext uri="{FF2B5EF4-FFF2-40B4-BE49-F238E27FC236}">
                <a16:creationId xmlns:a16="http://schemas.microsoft.com/office/drawing/2014/main" id="{B26630CE-9F71-46B5-A0B2-3085C980984E}"/>
              </a:ext>
            </a:extLst>
          </p:cNvPr>
          <p:cNvPicPr>
            <a:picLocks noGrp="1" noChangeAspect="1"/>
          </p:cNvPicPr>
          <p:nvPr>
            <p:ph idx="1"/>
          </p:nvPr>
        </p:nvPicPr>
        <p:blipFill>
          <a:blip r:embed="rId2"/>
          <a:stretch>
            <a:fillRect/>
          </a:stretch>
        </p:blipFill>
        <p:spPr>
          <a:xfrm>
            <a:off x="3409506" y="2458034"/>
            <a:ext cx="8782494" cy="4399966"/>
          </a:xfrm>
        </p:spPr>
      </p:pic>
      <p:sp>
        <p:nvSpPr>
          <p:cNvPr id="4" name="ZoneTexte 3">
            <a:extLst>
              <a:ext uri="{FF2B5EF4-FFF2-40B4-BE49-F238E27FC236}">
                <a16:creationId xmlns:a16="http://schemas.microsoft.com/office/drawing/2014/main" id="{86AF8A52-555B-492F-86F9-2E059ECF32A0}"/>
              </a:ext>
            </a:extLst>
          </p:cNvPr>
          <p:cNvSpPr txBox="1"/>
          <p:nvPr/>
        </p:nvSpPr>
        <p:spPr>
          <a:xfrm>
            <a:off x="1456662" y="397115"/>
            <a:ext cx="10302948" cy="2962606"/>
          </a:xfrm>
          <a:prstGeom prst="rect">
            <a:avLst/>
          </a:prstGeom>
          <a:noFill/>
        </p:spPr>
        <p:txBody>
          <a:bodyPr wrap="square" rtlCol="0">
            <a:spAutoFit/>
          </a:bodyPr>
          <a:lstStyle/>
          <a:p>
            <a:pPr algn="just">
              <a:lnSpc>
                <a:spcPct val="200000"/>
              </a:lnSpc>
            </a:pPr>
            <a:r>
              <a:rPr lang="fr-FR" sz="1300" dirty="0">
                <a:solidFill>
                  <a:schemeClr val="accent2">
                    <a:lumMod val="75000"/>
                  </a:schemeClr>
                </a:solidFill>
                <a:effectLst/>
                <a:ea typeface="Times New Roman" panose="02020603050405020304" pitchFamily="18" charset="0"/>
              </a:rPr>
              <a:t>Regardons enfin </a:t>
            </a:r>
            <a:r>
              <a:rPr lang="fr-FR" sz="1300" dirty="0">
                <a:effectLst/>
                <a:ea typeface="Times New Roman" panose="02020603050405020304" pitchFamily="18" charset="0"/>
              </a:rPr>
              <a:t>l</a:t>
            </a:r>
            <a:r>
              <a:rPr lang="fr-FR" sz="1300" b="1" dirty="0">
                <a:effectLst/>
                <a:ea typeface="Times New Roman" panose="02020603050405020304" pitchFamily="18" charset="0"/>
              </a:rPr>
              <a:t>'utilisation des moins de 13 ans en France</a:t>
            </a:r>
            <a:r>
              <a:rPr lang="fr-FR" sz="1300" dirty="0">
                <a:solidFill>
                  <a:schemeClr val="accent2">
                    <a:lumMod val="75000"/>
                  </a:schemeClr>
                </a:solidFill>
                <a:effectLst/>
                <a:ea typeface="Times New Roman" panose="02020603050405020304" pitchFamily="18" charset="0"/>
              </a:rPr>
              <a:t>, population intéressante car les moins de 13 ans n’ont officiellement pas le droit d’utiliser la plupart des réseaux sociaux qui limitent en effet l’âge d’inscription à 13 ans (15 ans seuls). </a:t>
            </a:r>
            <a:r>
              <a:rPr lang="fr-FR" sz="1300" b="1" u="sng" dirty="0">
                <a:effectLst/>
                <a:ea typeface="Times New Roman" panose="02020603050405020304" pitchFamily="18" charset="0"/>
              </a:rPr>
              <a:t>Snapchat</a:t>
            </a:r>
            <a:r>
              <a:rPr lang="fr-FR" sz="1300" dirty="0">
                <a:solidFill>
                  <a:schemeClr val="accent2">
                    <a:lumMod val="75000"/>
                  </a:schemeClr>
                </a:solidFill>
                <a:effectLst/>
                <a:ea typeface="Times New Roman" panose="02020603050405020304" pitchFamily="18" charset="0"/>
              </a:rPr>
              <a:t> demeure le </a:t>
            </a:r>
            <a:r>
              <a:rPr lang="fr-FR" sz="1300" b="1" dirty="0">
                <a:effectLst/>
                <a:ea typeface="Times New Roman" panose="02020603050405020304" pitchFamily="18" charset="0"/>
              </a:rPr>
              <a:t>réseau social le plus utilisé </a:t>
            </a:r>
            <a:r>
              <a:rPr lang="fr-FR" sz="1300" dirty="0">
                <a:solidFill>
                  <a:schemeClr val="accent2">
                    <a:lumMod val="75000"/>
                  </a:schemeClr>
                </a:solidFill>
                <a:effectLst/>
                <a:ea typeface="Times New Roman" panose="02020603050405020304" pitchFamily="18" charset="0"/>
              </a:rPr>
              <a:t>par les moins de 13 ans </a:t>
            </a:r>
            <a:r>
              <a:rPr lang="fr-FR" sz="1300" b="1" dirty="0">
                <a:effectLst/>
                <a:ea typeface="Times New Roman" panose="02020603050405020304" pitchFamily="18" charset="0"/>
              </a:rPr>
              <a:t>(90,4%) </a:t>
            </a:r>
            <a:r>
              <a:rPr lang="fr-FR" sz="1300" dirty="0">
                <a:solidFill>
                  <a:schemeClr val="accent2">
                    <a:lumMod val="75000"/>
                  </a:schemeClr>
                </a:solidFill>
                <a:effectLst/>
                <a:ea typeface="Times New Roman" panose="02020603050405020304" pitchFamily="18" charset="0"/>
              </a:rPr>
              <a:t>et l'app. observe la plus forte progression par rapport à 2018. </a:t>
            </a:r>
            <a:r>
              <a:rPr lang="fr-FR" sz="1300" b="1" u="none" strike="noStrike" dirty="0">
                <a:effectLst/>
                <a:ea typeface="Times New Roman" panose="02020603050405020304" pitchFamily="18" charset="0"/>
                <a:hlinkClick r:id="rId3">
                  <a:extLst>
                    <a:ext uri="{A12FA001-AC4F-418D-AE19-62706E023703}">
                      <ahyp:hlinkClr xmlns:ahyp="http://schemas.microsoft.com/office/drawing/2018/hyperlinkcolor" val="tx"/>
                    </a:ext>
                  </a:extLst>
                </a:hlinkClick>
              </a:rPr>
              <a:t>TikTok</a:t>
            </a:r>
            <a:r>
              <a:rPr lang="fr-FR" sz="1300" dirty="0">
                <a:solidFill>
                  <a:schemeClr val="accent2">
                    <a:lumMod val="75000"/>
                  </a:schemeClr>
                </a:solidFill>
                <a:effectLst/>
                <a:ea typeface="Times New Roman" panose="02020603050405020304" pitchFamily="18" charset="0"/>
              </a:rPr>
              <a:t> continue à progresser </a:t>
            </a:r>
            <a:r>
              <a:rPr lang="fr-FR" sz="1300" b="1" dirty="0">
                <a:effectLst/>
                <a:ea typeface="Times New Roman" panose="02020603050405020304" pitchFamily="18" charset="0"/>
              </a:rPr>
              <a:t>avec 45,7%. Mais </a:t>
            </a:r>
            <a:r>
              <a:rPr lang="fr-FR" sz="1300" b="1" u="sng" dirty="0">
                <a:effectLst/>
                <a:ea typeface="Times New Roman" panose="02020603050405020304" pitchFamily="18" charset="0"/>
              </a:rPr>
              <a:t>Instagram</a:t>
            </a:r>
            <a:r>
              <a:rPr lang="fr-FR" sz="1300" b="1" dirty="0">
                <a:effectLst/>
                <a:ea typeface="Times New Roman" panose="02020603050405020304" pitchFamily="18" charset="0"/>
              </a:rPr>
              <a:t> conserve une forte deuxième place avec 66,5% </a:t>
            </a:r>
            <a:r>
              <a:rPr lang="fr-FR" sz="1300" dirty="0">
                <a:solidFill>
                  <a:schemeClr val="accent2">
                    <a:lumMod val="75000"/>
                  </a:schemeClr>
                </a:solidFill>
                <a:effectLst/>
                <a:ea typeface="Times New Roman" panose="02020603050405020304" pitchFamily="18" charset="0"/>
              </a:rPr>
              <a:t>des inscrits à un réseau social.</a:t>
            </a:r>
            <a:r>
              <a:rPr lang="fr-FR" sz="1300" dirty="0">
                <a:solidFill>
                  <a:schemeClr val="accent2">
                    <a:lumMod val="75000"/>
                  </a:schemeClr>
                </a:solidFill>
                <a:ea typeface="Times New Roman" panose="02020603050405020304" pitchFamily="18" charset="0"/>
              </a:rPr>
              <a:t> </a:t>
            </a:r>
            <a:r>
              <a:rPr lang="fr-FR" sz="1300" dirty="0">
                <a:solidFill>
                  <a:schemeClr val="accent2">
                    <a:lumMod val="75000"/>
                  </a:schemeClr>
                </a:solidFill>
                <a:effectLst/>
                <a:ea typeface="Times New Roman" panose="02020603050405020304" pitchFamily="18" charset="0"/>
              </a:rPr>
              <a:t>En 5</a:t>
            </a:r>
            <a:r>
              <a:rPr lang="fr-FR" sz="1300" baseline="30000" dirty="0">
                <a:solidFill>
                  <a:schemeClr val="accent2">
                    <a:lumMod val="75000"/>
                  </a:schemeClr>
                </a:solidFill>
                <a:effectLst/>
                <a:ea typeface="Times New Roman" panose="02020603050405020304" pitchFamily="18" charset="0"/>
              </a:rPr>
              <a:t>e</a:t>
            </a:r>
            <a:r>
              <a:rPr lang="fr-FR" sz="1300" dirty="0">
                <a:solidFill>
                  <a:schemeClr val="accent2">
                    <a:lumMod val="75000"/>
                  </a:schemeClr>
                </a:solidFill>
                <a:effectLst/>
                <a:ea typeface="Times New Roman" panose="02020603050405020304" pitchFamily="18" charset="0"/>
              </a:rPr>
              <a:t>, les élèves sont inscrits à en moyenne 3,6 plateformes sociales (hors YouTube). </a:t>
            </a:r>
          </a:p>
          <a:p>
            <a:pPr>
              <a:lnSpc>
                <a:spcPct val="200000"/>
              </a:lnSpc>
            </a:pPr>
            <a:r>
              <a:rPr lang="fr-FR" sz="1100" dirty="0">
                <a:solidFill>
                  <a:schemeClr val="accent2">
                    <a:lumMod val="75000"/>
                  </a:schemeClr>
                </a:solidFill>
                <a:effectLst/>
                <a:ea typeface="Times New Roman" panose="02020603050405020304" pitchFamily="18" charset="0"/>
              </a:rPr>
              <a:t>(BornSocial, agence Heaven).</a:t>
            </a:r>
            <a:br>
              <a:rPr lang="fr-FR" sz="1800" dirty="0">
                <a:solidFill>
                  <a:srgbClr val="1E2F46"/>
                </a:solidFill>
                <a:effectLst/>
                <a:latin typeface="Arial" panose="020B0604020202020204" pitchFamily="34" charset="0"/>
                <a:ea typeface="Times New Roman" panose="02020603050405020304" pitchFamily="18" charset="0"/>
              </a:rPr>
            </a:br>
            <a:endParaRPr lang="fr-FR" sz="1800" dirty="0">
              <a:effectLst/>
              <a:latin typeface="Times New Roman" panose="02020603050405020304" pitchFamily="18" charset="0"/>
              <a:ea typeface="Times New Roman" panose="02020603050405020304" pitchFamily="18" charset="0"/>
            </a:endParaRPr>
          </a:p>
        </p:txBody>
      </p:sp>
      <p:pic>
        <p:nvPicPr>
          <p:cNvPr id="9" name="Image 8">
            <a:extLst>
              <a:ext uri="{FF2B5EF4-FFF2-40B4-BE49-F238E27FC236}">
                <a16:creationId xmlns:a16="http://schemas.microsoft.com/office/drawing/2014/main" id="{B4530722-6BA5-4EE9-B84C-7F702C3466E5}"/>
              </a:ext>
            </a:extLst>
          </p:cNvPr>
          <p:cNvPicPr>
            <a:picLocks noChangeAspect="1"/>
          </p:cNvPicPr>
          <p:nvPr/>
        </p:nvPicPr>
        <p:blipFill>
          <a:blip r:embed="rId4"/>
          <a:stretch>
            <a:fillRect/>
          </a:stretch>
        </p:blipFill>
        <p:spPr>
          <a:xfrm>
            <a:off x="161552" y="16233"/>
            <a:ext cx="1362796" cy="640354"/>
          </a:xfrm>
          <a:prstGeom prst="rect">
            <a:avLst/>
          </a:prstGeom>
        </p:spPr>
      </p:pic>
    </p:spTree>
    <p:extLst>
      <p:ext uri="{BB962C8B-B14F-4D97-AF65-F5344CB8AC3E}">
        <p14:creationId xmlns:p14="http://schemas.microsoft.com/office/powerpoint/2010/main" val="38582167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EB9AE6-2B0E-4D05-9870-B03B56E8D49C}"/>
              </a:ext>
            </a:extLst>
          </p:cNvPr>
          <p:cNvSpPr>
            <a:spLocks noGrp="1"/>
          </p:cNvSpPr>
          <p:nvPr>
            <p:ph type="title"/>
          </p:nvPr>
        </p:nvSpPr>
        <p:spPr>
          <a:xfrm>
            <a:off x="3436363" y="315500"/>
            <a:ext cx="6848255" cy="322668"/>
          </a:xfrm>
        </p:spPr>
        <p:txBody>
          <a:bodyPr>
            <a:normAutofit fontScale="90000"/>
          </a:bodyPr>
          <a:lstStyle/>
          <a:p>
            <a:r>
              <a:rPr lang="fr-FR" sz="1800" b="1" i="0" dirty="0">
                <a:solidFill>
                  <a:srgbClr val="1E2F46"/>
                </a:solidFill>
                <a:effectLst/>
              </a:rPr>
              <a:t>Quelles sont les habitudes de navigation des internautes français ? </a:t>
            </a:r>
            <a:br>
              <a:rPr lang="fr-FR" sz="1050" b="1" i="0" dirty="0">
                <a:solidFill>
                  <a:srgbClr val="1E2F46"/>
                </a:solidFill>
                <a:effectLst/>
                <a:latin typeface="montserrat"/>
              </a:rPr>
            </a:br>
            <a:endParaRPr lang="fr-FR" sz="1800" dirty="0"/>
          </a:p>
        </p:txBody>
      </p:sp>
      <p:pic>
        <p:nvPicPr>
          <p:cNvPr id="5" name="Espace réservé du contenu 4">
            <a:extLst>
              <a:ext uri="{FF2B5EF4-FFF2-40B4-BE49-F238E27FC236}">
                <a16:creationId xmlns:a16="http://schemas.microsoft.com/office/drawing/2014/main" id="{34FC4762-E23A-438D-899E-B53A60AFE0FD}"/>
              </a:ext>
            </a:extLst>
          </p:cNvPr>
          <p:cNvPicPr>
            <a:picLocks noGrp="1" noChangeAspect="1"/>
          </p:cNvPicPr>
          <p:nvPr>
            <p:ph idx="1"/>
          </p:nvPr>
        </p:nvPicPr>
        <p:blipFill>
          <a:blip r:embed="rId2"/>
          <a:stretch>
            <a:fillRect/>
          </a:stretch>
        </p:blipFill>
        <p:spPr>
          <a:xfrm>
            <a:off x="1825762" y="798354"/>
            <a:ext cx="10069458" cy="5261292"/>
          </a:xfrm>
        </p:spPr>
      </p:pic>
      <p:pic>
        <p:nvPicPr>
          <p:cNvPr id="6" name="Image 5">
            <a:extLst>
              <a:ext uri="{FF2B5EF4-FFF2-40B4-BE49-F238E27FC236}">
                <a16:creationId xmlns:a16="http://schemas.microsoft.com/office/drawing/2014/main" id="{66C7B5F7-DF51-49A0-A352-4C0625BAD0B8}"/>
              </a:ext>
            </a:extLst>
          </p:cNvPr>
          <p:cNvPicPr>
            <a:picLocks noChangeAspect="1"/>
          </p:cNvPicPr>
          <p:nvPr/>
        </p:nvPicPr>
        <p:blipFill>
          <a:blip r:embed="rId3"/>
          <a:stretch>
            <a:fillRect/>
          </a:stretch>
        </p:blipFill>
        <p:spPr>
          <a:xfrm>
            <a:off x="161552" y="16233"/>
            <a:ext cx="1362796" cy="640354"/>
          </a:xfrm>
          <a:prstGeom prst="rect">
            <a:avLst/>
          </a:prstGeom>
        </p:spPr>
      </p:pic>
    </p:spTree>
    <p:extLst>
      <p:ext uri="{BB962C8B-B14F-4D97-AF65-F5344CB8AC3E}">
        <p14:creationId xmlns:p14="http://schemas.microsoft.com/office/powerpoint/2010/main" val="39975213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918443-A415-4ABB-9068-6BBFA2FD3291}"/>
              </a:ext>
            </a:extLst>
          </p:cNvPr>
          <p:cNvSpPr>
            <a:spLocks noGrp="1"/>
          </p:cNvSpPr>
          <p:nvPr>
            <p:ph type="title"/>
          </p:nvPr>
        </p:nvSpPr>
        <p:spPr>
          <a:xfrm>
            <a:off x="1848912" y="1472200"/>
            <a:ext cx="8494175" cy="3913600"/>
          </a:xfrm>
        </p:spPr>
        <p:txBody>
          <a:bodyPr>
            <a:noAutofit/>
          </a:bodyPr>
          <a:lstStyle/>
          <a:p>
            <a:pPr algn="just"/>
            <a:r>
              <a:rPr lang="fr-FR" sz="3200" b="1" i="0" dirty="0">
                <a:solidFill>
                  <a:schemeClr val="tx1"/>
                </a:solidFill>
                <a:effectLst/>
                <a:latin typeface="+mn-lt"/>
              </a:rPr>
              <a:t>Le surf sur les réseaux sociaux est la première activité sur internet des français </a:t>
            </a:r>
            <a:r>
              <a:rPr lang="fr-FR" sz="3200" b="0" i="0" dirty="0">
                <a:effectLst/>
                <a:latin typeface="+mn-lt"/>
              </a:rPr>
              <a:t>: C’est en effet 20% du temps passé sur internet par les Français de 2 ans et plus (sic) et 34% chez les 11-14 ans, 32% chez les 15-24 ans, les 2 tranches d'âge les plus consommatrices de réseaux sociaux</a:t>
            </a:r>
            <a:r>
              <a:rPr lang="fr-FR" sz="3200" b="0" i="0" dirty="0">
                <a:solidFill>
                  <a:srgbClr val="1E2F46"/>
                </a:solidFill>
                <a:effectLst/>
                <a:latin typeface="+mn-lt"/>
              </a:rPr>
              <a:t>. </a:t>
            </a:r>
            <a:endParaRPr lang="fr-FR" sz="3200" b="1" dirty="0">
              <a:solidFill>
                <a:schemeClr val="tx1"/>
              </a:solidFill>
              <a:latin typeface="+mn-lt"/>
            </a:endParaRPr>
          </a:p>
        </p:txBody>
      </p:sp>
      <p:pic>
        <p:nvPicPr>
          <p:cNvPr id="4" name="Image 3">
            <a:extLst>
              <a:ext uri="{FF2B5EF4-FFF2-40B4-BE49-F238E27FC236}">
                <a16:creationId xmlns:a16="http://schemas.microsoft.com/office/drawing/2014/main" id="{D842A3A7-64C7-4E6E-BBF7-E9E495E15CD4}"/>
              </a:ext>
            </a:extLst>
          </p:cNvPr>
          <p:cNvPicPr>
            <a:picLocks noChangeAspect="1"/>
          </p:cNvPicPr>
          <p:nvPr/>
        </p:nvPicPr>
        <p:blipFill>
          <a:blip r:embed="rId2"/>
          <a:stretch>
            <a:fillRect/>
          </a:stretch>
        </p:blipFill>
        <p:spPr>
          <a:xfrm>
            <a:off x="161552" y="16233"/>
            <a:ext cx="1362796" cy="640354"/>
          </a:xfrm>
          <a:prstGeom prst="rect">
            <a:avLst/>
          </a:prstGeom>
        </p:spPr>
      </p:pic>
    </p:spTree>
    <p:extLst>
      <p:ext uri="{BB962C8B-B14F-4D97-AF65-F5344CB8AC3E}">
        <p14:creationId xmlns:p14="http://schemas.microsoft.com/office/powerpoint/2010/main" val="22592820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Brin">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841</TotalTime>
  <Words>3310</Words>
  <Application>Microsoft Office PowerPoint</Application>
  <PresentationFormat>Grand écran</PresentationFormat>
  <Paragraphs>199</Paragraphs>
  <Slides>42</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42</vt:i4>
      </vt:variant>
    </vt:vector>
  </HeadingPairs>
  <TitlesOfParts>
    <vt:vector size="53" baseType="lpstr">
      <vt:lpstr>Arial</vt:lpstr>
      <vt:lpstr>Berlin Sans FB Demi</vt:lpstr>
      <vt:lpstr>Calibri</vt:lpstr>
      <vt:lpstr>Century Gothic</vt:lpstr>
      <vt:lpstr>montserrat</vt:lpstr>
      <vt:lpstr>Roboto</vt:lpstr>
      <vt:lpstr>Source Sans Pro</vt:lpstr>
      <vt:lpstr>Times New Roman</vt:lpstr>
      <vt:lpstr>Verdana</vt:lpstr>
      <vt:lpstr>Wingdings 3</vt:lpstr>
      <vt:lpstr>Brin</vt:lpstr>
      <vt:lpstr>L’IMPORTANCE des RESEAUX SOCIAUX pour les CLUBS et ASSOCIATIONS SPORTIVES </vt:lpstr>
      <vt:lpstr>   Les ¾ des internautes dans le monde (utilisateurs connectés) déclarent utiliser les réseaux sociaux au moins une fois par jour. La France  se positionne plutôt dans  le peloton de queue de ce panel de 22 pays développés.(Kantar2019).  </vt:lpstr>
      <vt:lpstr> Si l’on raisonne cette fois en temps passé sur les réseaux sociaux par jour dans le monde, les usages des français se confirment : la France, avec une moyenne de 1H28mn par jour se situe dans le groupe de queue, loin derrière le 1er pays utilisateur, les Philippines (4h01mn en moyenne), mais devant la lanterne rouge, le Japon (GlobalWebIndex2019).</vt:lpstr>
      <vt:lpstr>Le Top des réseaux sociaux dans le monde. </vt:lpstr>
      <vt:lpstr>L’utilisation des réseaux sociaux en France.</vt:lpstr>
      <vt:lpstr>Et chez les 15/24 ans. </vt:lpstr>
      <vt:lpstr>Quant aux –de 13 ans.</vt:lpstr>
      <vt:lpstr>Quelles sont les habitudes de navigation des internautes français ?  </vt:lpstr>
      <vt:lpstr>Le surf sur les réseaux sociaux est la première activité sur internet des français : C’est en effet 20% du temps passé sur internet par les Français de 2 ans et plus (sic) et 34% chez les 11-14 ans, 32% chez les 15-24 ans, les 2 tranches d'âge les plus consommatrices de réseaux sociaux. </vt:lpstr>
      <vt:lpstr>Les appareils utilisés par les socionautes. </vt:lpstr>
      <vt:lpstr>Le public actif.</vt:lpstr>
      <vt:lpstr>Présentation PowerPoint</vt:lpstr>
      <vt:lpstr>Intégrer les réseaux sociaux dans la communication d’une association est aujourd’hui une quasi obligation !</vt:lpstr>
      <vt:lpstr>Présentation PowerPoint</vt:lpstr>
      <vt:lpstr>Présentation PowerPoint</vt:lpstr>
      <vt:lpstr>Présentation PowerPoint</vt:lpstr>
      <vt:lpstr>Les différents canaux de communication numériques </vt:lpstr>
      <vt:lpstr>Présentation PowerPoint</vt:lpstr>
      <vt:lpstr>Présentation PowerPoint</vt:lpstr>
      <vt:lpstr>Présentation PowerPoint</vt:lpstr>
      <vt:lpstr>Présentation PowerPoint</vt:lpstr>
      <vt:lpstr>Présentation PowerPoint</vt:lpstr>
      <vt:lpstr>Choisir les bons réseaux sociaux.  </vt:lpstr>
      <vt:lpstr>Présentation PowerPoint</vt:lpstr>
      <vt:lpstr>Gérer vos réseaux sociaux, de manière à mieux engager et susciter l’intérêt de votre communauté c’est adopter quelques bonnes attitudes.</vt:lpstr>
      <vt:lpstr>Présentation PowerPoint</vt:lpstr>
      <vt:lpstr>Présentation PowerPoint</vt:lpstr>
      <vt:lpstr>Présentation PowerPoint</vt:lpstr>
      <vt:lpstr>Présentation PowerPoint</vt:lpstr>
      <vt:lpstr>Il est primordial de définir une stratégie en amont autour des réseaux sociaux. Voici donc 6 points pour vous aider à sa définition.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L’IMPORTANCE des RESEAUX SOCIAUX pour les CLUBS et ASSOCIATIONS SPORTIVES</dc:title>
  <dc:creator>YANN</dc:creator>
  <cp:lastModifiedBy>YANN</cp:lastModifiedBy>
  <cp:revision>83</cp:revision>
  <dcterms:created xsi:type="dcterms:W3CDTF">2020-12-21T22:55:32Z</dcterms:created>
  <dcterms:modified xsi:type="dcterms:W3CDTF">2020-12-25T19:15:20Z</dcterms:modified>
</cp:coreProperties>
</file>